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4"/>
  </p:sldMasterIdLst>
  <p:notesMasterIdLst>
    <p:notesMasterId r:id="rId36"/>
  </p:notesMasterIdLst>
  <p:handoutMasterIdLst>
    <p:handoutMasterId r:id="rId37"/>
  </p:handoutMasterIdLst>
  <p:sldIdLst>
    <p:sldId id="256" r:id="rId5"/>
    <p:sldId id="298" r:id="rId6"/>
    <p:sldId id="308" r:id="rId7"/>
    <p:sldId id="313" r:id="rId8"/>
    <p:sldId id="296" r:id="rId9"/>
    <p:sldId id="292" r:id="rId10"/>
    <p:sldId id="318" r:id="rId11"/>
    <p:sldId id="320" r:id="rId12"/>
    <p:sldId id="322" r:id="rId13"/>
    <p:sldId id="323" r:id="rId14"/>
    <p:sldId id="324" r:id="rId15"/>
    <p:sldId id="333" r:id="rId16"/>
    <p:sldId id="325" r:id="rId17"/>
    <p:sldId id="312" r:id="rId18"/>
    <p:sldId id="317" r:id="rId19"/>
    <p:sldId id="321" r:id="rId20"/>
    <p:sldId id="310" r:id="rId21"/>
    <p:sldId id="319" r:id="rId22"/>
    <p:sldId id="311" r:id="rId23"/>
    <p:sldId id="326" r:id="rId24"/>
    <p:sldId id="327" r:id="rId25"/>
    <p:sldId id="328" r:id="rId26"/>
    <p:sldId id="331" r:id="rId27"/>
    <p:sldId id="329" r:id="rId28"/>
    <p:sldId id="330" r:id="rId29"/>
    <p:sldId id="309" r:id="rId30"/>
    <p:sldId id="316" r:id="rId31"/>
    <p:sldId id="332" r:id="rId32"/>
    <p:sldId id="315" r:id="rId33"/>
    <p:sldId id="301" r:id="rId34"/>
    <p:sldId id="267" r:id="rId35"/>
  </p:sldIdLst>
  <p:sldSz cx="12192000" cy="6858000"/>
  <p:notesSz cx="7010400" cy="9296400"/>
  <p:defaultTextStyle>
    <a:defPPr rtl="0">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B677"/>
    <a:srgbClr val="005295"/>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5" autoAdjust="0"/>
    <p:restoredTop sz="86667" autoAdjust="0"/>
  </p:normalViewPr>
  <p:slideViewPr>
    <p:cSldViewPr snapToGrid="0" showGuides="1">
      <p:cViewPr varScale="1">
        <p:scale>
          <a:sx n="109" d="100"/>
          <a:sy n="109" d="100"/>
        </p:scale>
        <p:origin x="264" y="8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10"/>
    </p:cViewPr>
  </p:sorterViewPr>
  <p:notesViewPr>
    <p:cSldViewPr snapToGrid="0" showGuides="1">
      <p:cViewPr varScale="1">
        <p:scale>
          <a:sx n="90" d="100"/>
          <a:sy n="90" d="100"/>
        </p:scale>
        <p:origin x="3774"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pPr rtl="0"/>
            <a:endParaRPr lang="en-GB"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pPr rtl="0"/>
            <a:fld id="{0BC5854B-F260-436D-9738-9E6C9909FEA9}" type="datetime1">
              <a:rPr lang="en-US" smtClean="0"/>
              <a:t>2/3/2025</a:t>
            </a:fld>
            <a:endParaRPr lang="en-GB"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pPr rtl="0"/>
            <a:endParaRPr lang="en-GB"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pPr rtl="0"/>
            <a:fld id="{06834459-7356-44BF-850D-8B30C4FB3B6B}" type="slidenum">
              <a:rPr lang="en-GB" smtClean="0"/>
              <a:t>‹#›</a:t>
            </a:fld>
            <a:endParaRPr lang="en-GB" dirty="0"/>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pPr rtl="0"/>
            <a:endParaRPr lang="en-GB" noProof="0"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5500A98-E4E2-4D8D-A3C4-AF7E15DE021B}" type="datetime1">
              <a:rPr lang="en-US" noProof="0" smtClean="0"/>
              <a:t>2/3/2025</a:t>
            </a:fld>
            <a:endParaRPr lang="en-GB" noProof="0"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rtl="0"/>
            <a:endParaRPr lang="en-GB" noProof="0"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rtl="0"/>
            <a:r>
              <a:rPr lang="en-GB" noProof="0" dirty="0"/>
              <a:t>Click to edit Master text styles</a:t>
            </a:r>
          </a:p>
          <a:p>
            <a:pPr lvl="1" rtl="0"/>
            <a:r>
              <a:rPr lang="en-GB" noProof="0" dirty="0"/>
              <a:t>Second level</a:t>
            </a:r>
          </a:p>
          <a:p>
            <a:pPr lvl="2" rtl="0"/>
            <a:r>
              <a:rPr lang="en-GB" noProof="0" dirty="0"/>
              <a:t>Third level</a:t>
            </a:r>
          </a:p>
          <a:p>
            <a:pPr lvl="3" rtl="0"/>
            <a:r>
              <a:rPr lang="en-GB" noProof="0" dirty="0"/>
              <a:t>Fourth level</a:t>
            </a:r>
          </a:p>
          <a:p>
            <a:pPr lvl="4" rtl="0"/>
            <a:r>
              <a:rPr lang="en-GB" noProof="0" dirty="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pPr rtl="0"/>
            <a:endParaRPr lang="en-GB" noProof="0"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pPr rtl="0"/>
            <a:fld id="{0A3C37BE-C303-496D-B5CD-85F2937540FC}" type="slidenum">
              <a:rPr lang="en-GB" noProof="0" smtClean="0"/>
              <a:t>‹#›</a:t>
            </a:fld>
            <a:endParaRPr lang="en-GB" noProof="0" dirty="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rtl="0"/>
            <a:fld id="{0A3C37BE-C303-496D-B5CD-85F2937540FC}" type="slidenum">
              <a:rPr lang="en-GB" smtClean="0"/>
              <a:t>1</a:t>
            </a:fld>
            <a:endParaRPr lang="en-GB" dirty="0"/>
          </a:p>
        </p:txBody>
      </p:sp>
    </p:spTree>
    <p:extLst>
      <p:ext uri="{BB962C8B-B14F-4D97-AF65-F5344CB8AC3E}">
        <p14:creationId xmlns:p14="http://schemas.microsoft.com/office/powerpoint/2010/main" val="23424262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36DC6FDE-E3B9-47FB-8794-513CA2F7EFCF}" type="datetime1">
              <a:rPr lang="en-US" noProof="0" smtClean="0"/>
              <a:t>2/3/2025</a:t>
            </a:fld>
            <a:endParaRPr lang="en-GB" noProof="0" dirty="0"/>
          </a:p>
        </p:txBody>
      </p:sp>
      <p:sp>
        <p:nvSpPr>
          <p:cNvPr id="5" name="Slide Number Placeholder 4"/>
          <p:cNvSpPr>
            <a:spLocks noGrp="1"/>
          </p:cNvSpPr>
          <p:nvPr>
            <p:ph type="sldNum" sz="quarter" idx="11"/>
          </p:nvPr>
        </p:nvSpPr>
        <p:spPr/>
        <p:txBody>
          <a:bodyPr/>
          <a:lstStyle/>
          <a:p>
            <a:pPr rtl="0"/>
            <a:fld id="{0A3C37BE-C303-496D-B5CD-85F2937540FC}" type="slidenum">
              <a:rPr lang="en-GB" noProof="0" smtClean="0"/>
              <a:t>29</a:t>
            </a:fld>
            <a:endParaRPr lang="en-GB" noProof="0" dirty="0"/>
          </a:p>
        </p:txBody>
      </p:sp>
    </p:spTree>
    <p:extLst>
      <p:ext uri="{BB962C8B-B14F-4D97-AF65-F5344CB8AC3E}">
        <p14:creationId xmlns:p14="http://schemas.microsoft.com/office/powerpoint/2010/main" val="27997489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fld id="{55500A98-E4E2-4D8D-A3C4-AF7E15DE021B}" type="datetime1">
              <a:rPr lang="en-US" noProof="0" smtClean="0"/>
              <a:t>2/3/2025</a:t>
            </a:fld>
            <a:endParaRPr lang="en-GB" noProof="0" dirty="0"/>
          </a:p>
        </p:txBody>
      </p:sp>
      <p:sp>
        <p:nvSpPr>
          <p:cNvPr id="5" name="Slide Number Placeholder 4"/>
          <p:cNvSpPr>
            <a:spLocks noGrp="1"/>
          </p:cNvSpPr>
          <p:nvPr>
            <p:ph type="sldNum" sz="quarter" idx="5"/>
          </p:nvPr>
        </p:nvSpPr>
        <p:spPr/>
        <p:txBody>
          <a:bodyPr/>
          <a:lstStyle/>
          <a:p>
            <a:pPr rtl="0"/>
            <a:fld id="{0A3C37BE-C303-496D-B5CD-85F2937540FC}" type="slidenum">
              <a:rPr lang="en-GB" noProof="0" smtClean="0"/>
              <a:t>30</a:t>
            </a:fld>
            <a:endParaRPr lang="en-GB" noProof="0" dirty="0"/>
          </a:p>
        </p:txBody>
      </p:sp>
    </p:spTree>
    <p:extLst>
      <p:ext uri="{BB962C8B-B14F-4D97-AF65-F5344CB8AC3E}">
        <p14:creationId xmlns:p14="http://schemas.microsoft.com/office/powerpoint/2010/main" val="21171370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rtl="0"/>
            <a:fld id="{0A3C37BE-C303-496D-B5CD-85F2937540FC}" type="slidenum">
              <a:rPr lang="en-GB" smtClean="0"/>
              <a:t>31</a:t>
            </a:fld>
            <a:endParaRPr lang="en-GB" dirty="0"/>
          </a:p>
        </p:txBody>
      </p:sp>
    </p:spTree>
    <p:extLst>
      <p:ext uri="{BB962C8B-B14F-4D97-AF65-F5344CB8AC3E}">
        <p14:creationId xmlns:p14="http://schemas.microsoft.com/office/powerpoint/2010/main" val="998862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Public library differs from academic or school library</a:t>
            </a:r>
          </a:p>
          <a:p>
            <a:endParaRPr lang="en-GB" dirty="0"/>
          </a:p>
        </p:txBody>
      </p:sp>
      <p:sp>
        <p:nvSpPr>
          <p:cNvPr id="5" name="Slide Number Placeholder 3"/>
          <p:cNvSpPr>
            <a:spLocks noGrp="1"/>
          </p:cNvSpPr>
          <p:nvPr>
            <p:ph type="sldNum" sz="quarter" idx="11"/>
          </p:nvPr>
        </p:nvSpPr>
        <p:spPr/>
        <p:txBody>
          <a:bodyPr/>
          <a:lstStyle/>
          <a:p>
            <a:pPr defTabSz="931774">
              <a:defRPr/>
            </a:pPr>
            <a:fld id="{0A3C37BE-C303-496D-B5CD-85F2937540FC}" type="slidenum">
              <a:rPr lang="en-GB">
                <a:solidFill>
                  <a:srgbClr val="514843"/>
                </a:solidFill>
                <a:latin typeface="Euphemia"/>
              </a:rPr>
              <a:pPr defTabSz="931774">
                <a:defRPr/>
              </a:pPr>
              <a:t>2</a:t>
            </a:fld>
            <a:endParaRPr lang="en-GB" dirty="0">
              <a:solidFill>
                <a:srgbClr val="514843"/>
              </a:solidFill>
              <a:latin typeface="Euphemia"/>
            </a:endParaRPr>
          </a:p>
        </p:txBody>
      </p:sp>
    </p:spTree>
    <p:extLst>
      <p:ext uri="{BB962C8B-B14F-4D97-AF65-F5344CB8AC3E}">
        <p14:creationId xmlns:p14="http://schemas.microsoft.com/office/powerpoint/2010/main" val="3547593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36DC6FDE-E3B9-47FB-8794-513CA2F7EFCF}" type="datetime1">
              <a:rPr lang="en-US" noProof="0" smtClean="0"/>
              <a:t>2/3/2025</a:t>
            </a:fld>
            <a:endParaRPr lang="en-GB" noProof="0" dirty="0"/>
          </a:p>
        </p:txBody>
      </p:sp>
      <p:sp>
        <p:nvSpPr>
          <p:cNvPr id="5" name="Slide Number Placeholder 4"/>
          <p:cNvSpPr>
            <a:spLocks noGrp="1"/>
          </p:cNvSpPr>
          <p:nvPr>
            <p:ph type="sldNum" sz="quarter" idx="11"/>
          </p:nvPr>
        </p:nvSpPr>
        <p:spPr/>
        <p:txBody>
          <a:bodyPr/>
          <a:lstStyle/>
          <a:p>
            <a:pPr rtl="0"/>
            <a:fld id="{0A3C37BE-C303-496D-B5CD-85F2937540FC}" type="slidenum">
              <a:rPr lang="en-GB" noProof="0" smtClean="0"/>
              <a:t>3</a:t>
            </a:fld>
            <a:endParaRPr lang="en-GB" noProof="0" dirty="0"/>
          </a:p>
        </p:txBody>
      </p:sp>
    </p:spTree>
    <p:extLst>
      <p:ext uri="{BB962C8B-B14F-4D97-AF65-F5344CB8AC3E}">
        <p14:creationId xmlns:p14="http://schemas.microsoft.com/office/powerpoint/2010/main" val="3806588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Library structure is intended to set the libraries outside the influence of political or financial pressure; board members aren’t paid or elected</a:t>
            </a:r>
          </a:p>
          <a:p>
            <a:r>
              <a:rPr lang="en-US" dirty="0"/>
              <a:t>The board’s most important duty is to hire and maintain the employment of a qualified professional librarian to run the library</a:t>
            </a:r>
          </a:p>
        </p:txBody>
      </p:sp>
      <p:sp>
        <p:nvSpPr>
          <p:cNvPr id="4" name="Date Placeholder 3"/>
          <p:cNvSpPr>
            <a:spLocks noGrp="1"/>
          </p:cNvSpPr>
          <p:nvPr>
            <p:ph type="dt" idx="1"/>
          </p:nvPr>
        </p:nvSpPr>
        <p:spPr/>
        <p:txBody>
          <a:bodyPr/>
          <a:lstStyle/>
          <a:p>
            <a:fld id="{55500A98-E4E2-4D8D-A3C4-AF7E15DE021B}" type="datetime1">
              <a:rPr lang="en-US" noProof="0" smtClean="0"/>
              <a:t>2/3/2025</a:t>
            </a:fld>
            <a:endParaRPr lang="en-GB" noProof="0" dirty="0"/>
          </a:p>
        </p:txBody>
      </p:sp>
      <p:sp>
        <p:nvSpPr>
          <p:cNvPr id="5" name="Slide Number Placeholder 4"/>
          <p:cNvSpPr>
            <a:spLocks noGrp="1"/>
          </p:cNvSpPr>
          <p:nvPr>
            <p:ph type="sldNum" sz="quarter" idx="5"/>
          </p:nvPr>
        </p:nvSpPr>
        <p:spPr/>
        <p:txBody>
          <a:bodyPr/>
          <a:lstStyle/>
          <a:p>
            <a:pPr rtl="0"/>
            <a:fld id="{0A3C37BE-C303-496D-B5CD-85F2937540FC}" type="slidenum">
              <a:rPr lang="en-GB" noProof="0" smtClean="0"/>
              <a:t>4</a:t>
            </a:fld>
            <a:endParaRPr lang="en-GB" noProof="0" dirty="0"/>
          </a:p>
        </p:txBody>
      </p:sp>
    </p:spTree>
    <p:extLst>
      <p:ext uri="{BB962C8B-B14F-4D97-AF65-F5344CB8AC3E}">
        <p14:creationId xmlns:p14="http://schemas.microsoft.com/office/powerpoint/2010/main" val="42946524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Library structure is intended to set the libraries outside the influence of political or financial pressure; board members aren’t paid or elected</a:t>
            </a:r>
          </a:p>
          <a:p>
            <a:r>
              <a:rPr lang="en-US" dirty="0"/>
              <a:t>The board’s most important duty is to hire and maintain the employment of a qualified professional librarian to run the library</a:t>
            </a:r>
          </a:p>
        </p:txBody>
      </p:sp>
      <p:sp>
        <p:nvSpPr>
          <p:cNvPr id="4" name="Date Placeholder 3"/>
          <p:cNvSpPr>
            <a:spLocks noGrp="1"/>
          </p:cNvSpPr>
          <p:nvPr>
            <p:ph type="dt" idx="1"/>
          </p:nvPr>
        </p:nvSpPr>
        <p:spPr/>
        <p:txBody>
          <a:bodyPr/>
          <a:lstStyle/>
          <a:p>
            <a:fld id="{55500A98-E4E2-4D8D-A3C4-AF7E15DE021B}" type="datetime1">
              <a:rPr lang="en-US" noProof="0" smtClean="0"/>
              <a:t>2/3/2025</a:t>
            </a:fld>
            <a:endParaRPr lang="en-GB" noProof="0" dirty="0"/>
          </a:p>
        </p:txBody>
      </p:sp>
      <p:sp>
        <p:nvSpPr>
          <p:cNvPr id="5" name="Slide Number Placeholder 4"/>
          <p:cNvSpPr>
            <a:spLocks noGrp="1"/>
          </p:cNvSpPr>
          <p:nvPr>
            <p:ph type="sldNum" sz="quarter" idx="5"/>
          </p:nvPr>
        </p:nvSpPr>
        <p:spPr/>
        <p:txBody>
          <a:bodyPr/>
          <a:lstStyle/>
          <a:p>
            <a:pPr rtl="0"/>
            <a:fld id="{0A3C37BE-C303-496D-B5CD-85F2937540FC}" type="slidenum">
              <a:rPr lang="en-GB" noProof="0" smtClean="0"/>
              <a:t>5</a:t>
            </a:fld>
            <a:endParaRPr lang="en-GB" noProof="0" dirty="0"/>
          </a:p>
        </p:txBody>
      </p:sp>
    </p:spTree>
    <p:extLst>
      <p:ext uri="{BB962C8B-B14F-4D97-AF65-F5344CB8AC3E}">
        <p14:creationId xmlns:p14="http://schemas.microsoft.com/office/powerpoint/2010/main" val="29632371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11AC2F63-3A15-4583-82A9-D46D3E45BF45}" type="datetime1">
              <a:rPr lang="en-US" noProof="0" smtClean="0"/>
              <a:t>2/3/2025</a:t>
            </a:fld>
            <a:endParaRPr lang="en-GB" noProof="0" dirty="0"/>
          </a:p>
        </p:txBody>
      </p:sp>
      <p:sp>
        <p:nvSpPr>
          <p:cNvPr id="5" name="Slide Number Placeholder 4"/>
          <p:cNvSpPr>
            <a:spLocks noGrp="1"/>
          </p:cNvSpPr>
          <p:nvPr>
            <p:ph type="sldNum" sz="quarter" idx="11"/>
          </p:nvPr>
        </p:nvSpPr>
        <p:spPr/>
        <p:txBody>
          <a:bodyPr/>
          <a:lstStyle/>
          <a:p>
            <a:pPr rtl="0"/>
            <a:fld id="{0A3C37BE-C303-496D-B5CD-85F2937540FC}" type="slidenum">
              <a:rPr lang="en-GB" noProof="0" smtClean="0"/>
              <a:t>6</a:t>
            </a:fld>
            <a:endParaRPr lang="en-GB" noProof="0" dirty="0"/>
          </a:p>
        </p:txBody>
      </p:sp>
    </p:spTree>
    <p:extLst>
      <p:ext uri="{BB962C8B-B14F-4D97-AF65-F5344CB8AC3E}">
        <p14:creationId xmlns:p14="http://schemas.microsoft.com/office/powerpoint/2010/main" val="8518061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Library structure is intended to set the libraries outside the influence of political or financial pressure; board members aren’t paid or elected</a:t>
            </a:r>
          </a:p>
          <a:p>
            <a:r>
              <a:rPr lang="en-US" dirty="0"/>
              <a:t>The board’s most important duty is to hire and maintain the employment of a qualified professional librarian to run the library</a:t>
            </a:r>
          </a:p>
        </p:txBody>
      </p:sp>
      <p:sp>
        <p:nvSpPr>
          <p:cNvPr id="4" name="Date Placeholder 3"/>
          <p:cNvSpPr>
            <a:spLocks noGrp="1"/>
          </p:cNvSpPr>
          <p:nvPr>
            <p:ph type="dt" idx="1"/>
          </p:nvPr>
        </p:nvSpPr>
        <p:spPr/>
        <p:txBody>
          <a:bodyPr/>
          <a:lstStyle/>
          <a:p>
            <a:fld id="{55500A98-E4E2-4D8D-A3C4-AF7E15DE021B}" type="datetime1">
              <a:rPr lang="en-US" noProof="0" smtClean="0"/>
              <a:t>2/3/2025</a:t>
            </a:fld>
            <a:endParaRPr lang="en-GB" noProof="0" dirty="0"/>
          </a:p>
        </p:txBody>
      </p:sp>
      <p:sp>
        <p:nvSpPr>
          <p:cNvPr id="5" name="Slide Number Placeholder 4"/>
          <p:cNvSpPr>
            <a:spLocks noGrp="1"/>
          </p:cNvSpPr>
          <p:nvPr>
            <p:ph type="sldNum" sz="quarter" idx="5"/>
          </p:nvPr>
        </p:nvSpPr>
        <p:spPr/>
        <p:txBody>
          <a:bodyPr/>
          <a:lstStyle/>
          <a:p>
            <a:pPr rtl="0"/>
            <a:fld id="{0A3C37BE-C303-496D-B5CD-85F2937540FC}" type="slidenum">
              <a:rPr lang="en-GB" noProof="0" smtClean="0"/>
              <a:t>14</a:t>
            </a:fld>
            <a:endParaRPr lang="en-GB" noProof="0" dirty="0"/>
          </a:p>
        </p:txBody>
      </p:sp>
    </p:spTree>
    <p:extLst>
      <p:ext uri="{BB962C8B-B14F-4D97-AF65-F5344CB8AC3E}">
        <p14:creationId xmlns:p14="http://schemas.microsoft.com/office/powerpoint/2010/main" val="28291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36DC6FDE-E3B9-47FB-8794-513CA2F7EFCF}" type="datetime1">
              <a:rPr lang="en-US" noProof="0" smtClean="0"/>
              <a:t>2/3/2025</a:t>
            </a:fld>
            <a:endParaRPr lang="en-GB" noProof="0" dirty="0"/>
          </a:p>
        </p:txBody>
      </p:sp>
      <p:sp>
        <p:nvSpPr>
          <p:cNvPr id="5" name="Slide Number Placeholder 4"/>
          <p:cNvSpPr>
            <a:spLocks noGrp="1"/>
          </p:cNvSpPr>
          <p:nvPr>
            <p:ph type="sldNum" sz="quarter" idx="11"/>
          </p:nvPr>
        </p:nvSpPr>
        <p:spPr/>
        <p:txBody>
          <a:bodyPr/>
          <a:lstStyle/>
          <a:p>
            <a:pPr rtl="0"/>
            <a:fld id="{0A3C37BE-C303-496D-B5CD-85F2937540FC}" type="slidenum">
              <a:rPr lang="en-GB" noProof="0" smtClean="0"/>
              <a:t>26</a:t>
            </a:fld>
            <a:endParaRPr lang="en-GB" noProof="0" dirty="0"/>
          </a:p>
        </p:txBody>
      </p:sp>
    </p:spTree>
    <p:extLst>
      <p:ext uri="{BB962C8B-B14F-4D97-AF65-F5344CB8AC3E}">
        <p14:creationId xmlns:p14="http://schemas.microsoft.com/office/powerpoint/2010/main" val="10034791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36DC6FDE-E3B9-47FB-8794-513CA2F7EFCF}" type="datetime1">
              <a:rPr lang="en-US" noProof="0" smtClean="0"/>
              <a:t>2/3/2025</a:t>
            </a:fld>
            <a:endParaRPr lang="en-GB" noProof="0" dirty="0"/>
          </a:p>
        </p:txBody>
      </p:sp>
      <p:sp>
        <p:nvSpPr>
          <p:cNvPr id="5" name="Slide Number Placeholder 4"/>
          <p:cNvSpPr>
            <a:spLocks noGrp="1"/>
          </p:cNvSpPr>
          <p:nvPr>
            <p:ph type="sldNum" sz="quarter" idx="11"/>
          </p:nvPr>
        </p:nvSpPr>
        <p:spPr/>
        <p:txBody>
          <a:bodyPr/>
          <a:lstStyle/>
          <a:p>
            <a:pPr rtl="0"/>
            <a:fld id="{0A3C37BE-C303-496D-B5CD-85F2937540FC}" type="slidenum">
              <a:rPr lang="en-GB" noProof="0" smtClean="0"/>
              <a:t>27</a:t>
            </a:fld>
            <a:endParaRPr lang="en-GB" noProof="0" dirty="0"/>
          </a:p>
        </p:txBody>
      </p:sp>
    </p:spTree>
    <p:extLst>
      <p:ext uri="{BB962C8B-B14F-4D97-AF65-F5344CB8AC3E}">
        <p14:creationId xmlns:p14="http://schemas.microsoft.com/office/powerpoint/2010/main" val="1913927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36D8C-82D7-4A60-B4A6-199F2FF136B6}" type="datetime1">
              <a:rPr lang="en-US" noProof="0" smtClean="0"/>
              <a:t>2/3/2025</a:t>
            </a:fld>
            <a:endParaRPr lang="en-GB" noProof="0" dirty="0"/>
          </a:p>
        </p:txBody>
      </p:sp>
      <p:sp>
        <p:nvSpPr>
          <p:cNvPr id="5" name="Footer Placeholder 4"/>
          <p:cNvSpPr>
            <a:spLocks noGrp="1"/>
          </p:cNvSpPr>
          <p:nvPr>
            <p:ph type="ftr" sz="quarter" idx="11"/>
          </p:nvPr>
        </p:nvSpPr>
        <p:spPr/>
        <p:txBody>
          <a:bodyPr/>
          <a:lstStyle/>
          <a:p>
            <a:endParaRPr lang="en-GB" noProof="0" dirty="0"/>
          </a:p>
        </p:txBody>
      </p:sp>
      <p:sp>
        <p:nvSpPr>
          <p:cNvPr id="6" name="Slide Number Placeholder 5"/>
          <p:cNvSpPr>
            <a:spLocks noGrp="1"/>
          </p:cNvSpPr>
          <p:nvPr>
            <p:ph type="sldNum" sz="quarter" idx="12"/>
          </p:nvPr>
        </p:nvSpPr>
        <p:spPr/>
        <p:txBody>
          <a:bodyPr/>
          <a:lstStyle/>
          <a:p>
            <a:fld id="{0FF54DE5-C571-48E8-A5BC-B369434E2F44}" type="slidenum">
              <a:rPr lang="en-GB" noProof="0" smtClean="0"/>
              <a:pPr/>
              <a:t>‹#›</a:t>
            </a:fld>
            <a:endParaRPr lang="en-GB" noProof="0" dirty="0"/>
          </a:p>
        </p:txBody>
      </p:sp>
    </p:spTree>
    <p:extLst>
      <p:ext uri="{BB962C8B-B14F-4D97-AF65-F5344CB8AC3E}">
        <p14:creationId xmlns:p14="http://schemas.microsoft.com/office/powerpoint/2010/main" val="2391740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7D9B3F-4C12-46CD-B91E-1DDD54B1DD2D}" type="datetime1">
              <a:rPr lang="en-US" noProof="0" smtClean="0"/>
              <a:t>2/3/2025</a:t>
            </a:fld>
            <a:endParaRPr lang="en-GB" noProof="0" dirty="0"/>
          </a:p>
        </p:txBody>
      </p:sp>
      <p:sp>
        <p:nvSpPr>
          <p:cNvPr id="5" name="Footer Placeholder 4"/>
          <p:cNvSpPr>
            <a:spLocks noGrp="1"/>
          </p:cNvSpPr>
          <p:nvPr>
            <p:ph type="ftr" sz="quarter" idx="11"/>
          </p:nvPr>
        </p:nvSpPr>
        <p:spPr/>
        <p:txBody>
          <a:bodyPr/>
          <a:lstStyle/>
          <a:p>
            <a:pPr rtl="0"/>
            <a:endParaRPr lang="en-GB" noProof="0" dirty="0"/>
          </a:p>
        </p:txBody>
      </p:sp>
      <p:sp>
        <p:nvSpPr>
          <p:cNvPr id="6" name="Slide Number Placeholder 5"/>
          <p:cNvSpPr>
            <a:spLocks noGrp="1"/>
          </p:cNvSpPr>
          <p:nvPr>
            <p:ph type="sldNum" sz="quarter" idx="12"/>
          </p:nvPr>
        </p:nvSpPr>
        <p:spPr/>
        <p:txBody>
          <a:bodyPr/>
          <a:lstStyle/>
          <a:p>
            <a:pPr rtl="0"/>
            <a:fld id="{0FF54DE5-C571-48E8-A5BC-B369434E2F44}" type="slidenum">
              <a:rPr lang="en-GB" noProof="0" smtClean="0"/>
              <a:t>‹#›</a:t>
            </a:fld>
            <a:endParaRPr lang="en-GB" noProof="0" dirty="0"/>
          </a:p>
        </p:txBody>
      </p:sp>
    </p:spTree>
    <p:extLst>
      <p:ext uri="{BB962C8B-B14F-4D97-AF65-F5344CB8AC3E}">
        <p14:creationId xmlns:p14="http://schemas.microsoft.com/office/powerpoint/2010/main" val="2419217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4BD7E1-9BA8-4A31-9688-9D6A0245E4D6}" type="datetime1">
              <a:rPr lang="en-US" noProof="0" smtClean="0"/>
              <a:t>2/3/2025</a:t>
            </a:fld>
            <a:endParaRPr lang="en-GB" noProof="0" dirty="0"/>
          </a:p>
        </p:txBody>
      </p:sp>
      <p:sp>
        <p:nvSpPr>
          <p:cNvPr id="5" name="Footer Placeholder 4"/>
          <p:cNvSpPr>
            <a:spLocks noGrp="1"/>
          </p:cNvSpPr>
          <p:nvPr>
            <p:ph type="ftr" sz="quarter" idx="11"/>
          </p:nvPr>
        </p:nvSpPr>
        <p:spPr/>
        <p:txBody>
          <a:bodyPr/>
          <a:lstStyle/>
          <a:p>
            <a:pPr rtl="0"/>
            <a:endParaRPr lang="en-GB" noProof="0" dirty="0"/>
          </a:p>
        </p:txBody>
      </p:sp>
      <p:sp>
        <p:nvSpPr>
          <p:cNvPr id="6" name="Slide Number Placeholder 5"/>
          <p:cNvSpPr>
            <a:spLocks noGrp="1"/>
          </p:cNvSpPr>
          <p:nvPr>
            <p:ph type="sldNum" sz="quarter" idx="12"/>
          </p:nvPr>
        </p:nvSpPr>
        <p:spPr/>
        <p:txBody>
          <a:bodyPr/>
          <a:lstStyle/>
          <a:p>
            <a:pPr rtl="0"/>
            <a:fld id="{0FF54DE5-C571-48E8-A5BC-B369434E2F44}" type="slidenum">
              <a:rPr lang="en-GB" noProof="0" smtClean="0"/>
              <a:t>‹#›</a:t>
            </a:fld>
            <a:endParaRPr lang="en-GB" noProof="0" dirty="0"/>
          </a:p>
        </p:txBody>
      </p:sp>
    </p:spTree>
    <p:extLst>
      <p:ext uri="{BB962C8B-B14F-4D97-AF65-F5344CB8AC3E}">
        <p14:creationId xmlns:p14="http://schemas.microsoft.com/office/powerpoint/2010/main" val="3275690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le Slide with Pictur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104899" y="3910422"/>
            <a:ext cx="6581003" cy="365687"/>
          </a:xfrm>
        </p:spPr>
        <p:txBody>
          <a:bodyPr rtlCol="0">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n-US" noProof="0" dirty="0"/>
              <a:t>Subtitle</a:t>
            </a:r>
            <a:endParaRPr lang="en-GB" noProof="0" dirty="0"/>
          </a:p>
        </p:txBody>
      </p:sp>
      <p:sp>
        <p:nvSpPr>
          <p:cNvPr id="9" name="Rectangle 8"/>
          <p:cNvSpPr/>
          <p:nvPr userDrawn="1"/>
        </p:nvSpPr>
        <p:spPr>
          <a:xfrm>
            <a:off x="0" y="0"/>
            <a:ext cx="12192000" cy="9829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2" name="Rectangle 11"/>
          <p:cNvSpPr/>
          <p:nvPr userDrawn="1"/>
        </p:nvSpPr>
        <p:spPr>
          <a:xfrm>
            <a:off x="0" y="1035332"/>
            <a:ext cx="12192000" cy="45719"/>
          </a:xfrm>
          <a:prstGeom prst="rect">
            <a:avLst/>
          </a:prstGeom>
          <a:solidFill>
            <a:srgbClr val="CBB677"/>
          </a:solidFill>
          <a:ln w="9525" cmpd="sng">
            <a:solidFill>
              <a:srgbClr val="CBB6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3" name="Rectangle 12"/>
          <p:cNvSpPr/>
          <p:nvPr userDrawn="1"/>
        </p:nvSpPr>
        <p:spPr>
          <a:xfrm>
            <a:off x="0" y="6751320"/>
            <a:ext cx="12192000" cy="106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8" name="Title 1"/>
          <p:cNvSpPr>
            <a:spLocks noGrp="1"/>
          </p:cNvSpPr>
          <p:nvPr>
            <p:ph type="ctrTitle" hasCustomPrompt="1"/>
          </p:nvPr>
        </p:nvSpPr>
        <p:spPr>
          <a:xfrm>
            <a:off x="1104900" y="2995949"/>
            <a:ext cx="6245352" cy="1280160"/>
          </a:xfrm>
        </p:spPr>
        <p:txBody>
          <a:bodyPr rtlCol="0" anchor="ctr">
            <a:normAutofit/>
          </a:bodyPr>
          <a:lstStyle>
            <a:lvl1pPr algn="l">
              <a:defRPr sz="4000" cap="all" baseline="0"/>
            </a:lvl1pPr>
          </a:lstStyle>
          <a:p>
            <a:pPr rtl="0"/>
            <a:r>
              <a:rPr lang="en-US" noProof="0" dirty="0"/>
              <a:t>Title of Presentation</a:t>
            </a:r>
            <a:endParaRPr lang="en-GB" noProof="0" dirty="0"/>
          </a:p>
        </p:txBody>
      </p:sp>
    </p:spTree>
    <p:extLst>
      <p:ext uri="{BB962C8B-B14F-4D97-AF65-F5344CB8AC3E}">
        <p14:creationId xmlns:p14="http://schemas.microsoft.com/office/powerpoint/2010/main" val="3227677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8A8F74-C582-4FC2-A6B0-5AF2E8DCC97B}" type="datetime1">
              <a:rPr lang="en-US" noProof="0" smtClean="0"/>
              <a:t>2/3/2025</a:t>
            </a:fld>
            <a:endParaRPr lang="en-GB" noProof="0" dirty="0"/>
          </a:p>
        </p:txBody>
      </p:sp>
      <p:sp>
        <p:nvSpPr>
          <p:cNvPr id="5" name="Footer Placeholder 4"/>
          <p:cNvSpPr>
            <a:spLocks noGrp="1"/>
          </p:cNvSpPr>
          <p:nvPr>
            <p:ph type="ftr" sz="quarter" idx="11"/>
          </p:nvPr>
        </p:nvSpPr>
        <p:spPr/>
        <p:txBody>
          <a:bodyPr/>
          <a:lstStyle/>
          <a:p>
            <a:pPr rtl="0"/>
            <a:endParaRPr lang="en-GB" noProof="0" dirty="0"/>
          </a:p>
        </p:txBody>
      </p:sp>
      <p:sp>
        <p:nvSpPr>
          <p:cNvPr id="6" name="Slide Number Placeholder 5"/>
          <p:cNvSpPr>
            <a:spLocks noGrp="1"/>
          </p:cNvSpPr>
          <p:nvPr>
            <p:ph type="sldNum" sz="quarter" idx="12"/>
          </p:nvPr>
        </p:nvSpPr>
        <p:spPr/>
        <p:txBody>
          <a:bodyPr/>
          <a:lstStyle/>
          <a:p>
            <a:pPr rtl="0"/>
            <a:fld id="{0FF54DE5-C571-48E8-A5BC-B369434E2F44}" type="slidenum">
              <a:rPr lang="en-GB" noProof="0" smtClean="0"/>
              <a:t>‹#›</a:t>
            </a:fld>
            <a:endParaRPr lang="en-GB" noProof="0" dirty="0"/>
          </a:p>
        </p:txBody>
      </p:sp>
    </p:spTree>
    <p:extLst>
      <p:ext uri="{BB962C8B-B14F-4D97-AF65-F5344CB8AC3E}">
        <p14:creationId xmlns:p14="http://schemas.microsoft.com/office/powerpoint/2010/main" val="3842746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30B899-E9BC-4F1B-B958-0B6F5CBB0C4F}" type="datetime1">
              <a:rPr lang="en-US" noProof="0" smtClean="0"/>
              <a:t>2/3/2025</a:t>
            </a:fld>
            <a:endParaRPr lang="en-GB" noProof="0" dirty="0"/>
          </a:p>
        </p:txBody>
      </p:sp>
      <p:sp>
        <p:nvSpPr>
          <p:cNvPr id="5" name="Footer Placeholder 4"/>
          <p:cNvSpPr>
            <a:spLocks noGrp="1"/>
          </p:cNvSpPr>
          <p:nvPr>
            <p:ph type="ftr" sz="quarter" idx="11"/>
          </p:nvPr>
        </p:nvSpPr>
        <p:spPr/>
        <p:txBody>
          <a:bodyPr/>
          <a:lstStyle/>
          <a:p>
            <a:pPr rtl="0"/>
            <a:endParaRPr lang="en-GB" noProof="0" dirty="0"/>
          </a:p>
        </p:txBody>
      </p:sp>
      <p:sp>
        <p:nvSpPr>
          <p:cNvPr id="6" name="Slide Number Placeholder 5"/>
          <p:cNvSpPr>
            <a:spLocks noGrp="1"/>
          </p:cNvSpPr>
          <p:nvPr>
            <p:ph type="sldNum" sz="quarter" idx="12"/>
          </p:nvPr>
        </p:nvSpPr>
        <p:spPr/>
        <p:txBody>
          <a:bodyPr/>
          <a:lstStyle/>
          <a:p>
            <a:pPr rtl="0"/>
            <a:fld id="{0FF54DE5-C571-48E8-A5BC-B369434E2F44}" type="slidenum">
              <a:rPr lang="en-GB" noProof="0" smtClean="0"/>
              <a:t>‹#›</a:t>
            </a:fld>
            <a:endParaRPr lang="en-GB" noProof="0" dirty="0"/>
          </a:p>
        </p:txBody>
      </p:sp>
    </p:spTree>
    <p:extLst>
      <p:ext uri="{BB962C8B-B14F-4D97-AF65-F5344CB8AC3E}">
        <p14:creationId xmlns:p14="http://schemas.microsoft.com/office/powerpoint/2010/main" val="2388515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AEF1E1-D53A-4FD6-A634-3D0D4428836A}" type="datetime1">
              <a:rPr lang="en-US" noProof="0" smtClean="0"/>
              <a:t>2/3/2025</a:t>
            </a:fld>
            <a:endParaRPr lang="en-GB" noProof="0" dirty="0"/>
          </a:p>
        </p:txBody>
      </p:sp>
      <p:sp>
        <p:nvSpPr>
          <p:cNvPr id="6" name="Footer Placeholder 5"/>
          <p:cNvSpPr>
            <a:spLocks noGrp="1"/>
          </p:cNvSpPr>
          <p:nvPr>
            <p:ph type="ftr" sz="quarter" idx="11"/>
          </p:nvPr>
        </p:nvSpPr>
        <p:spPr/>
        <p:txBody>
          <a:bodyPr/>
          <a:lstStyle/>
          <a:p>
            <a:pPr rtl="0"/>
            <a:endParaRPr lang="en-GB" noProof="0" dirty="0"/>
          </a:p>
        </p:txBody>
      </p:sp>
      <p:sp>
        <p:nvSpPr>
          <p:cNvPr id="7" name="Slide Number Placeholder 6"/>
          <p:cNvSpPr>
            <a:spLocks noGrp="1"/>
          </p:cNvSpPr>
          <p:nvPr>
            <p:ph type="sldNum" sz="quarter" idx="12"/>
          </p:nvPr>
        </p:nvSpPr>
        <p:spPr/>
        <p:txBody>
          <a:bodyPr/>
          <a:lstStyle/>
          <a:p>
            <a:pPr rtl="0"/>
            <a:fld id="{0FF54DE5-C571-48E8-A5BC-B369434E2F44}" type="slidenum">
              <a:rPr lang="en-GB" noProof="0" smtClean="0"/>
              <a:t>‹#›</a:t>
            </a:fld>
            <a:endParaRPr lang="en-GB" noProof="0" dirty="0"/>
          </a:p>
        </p:txBody>
      </p:sp>
    </p:spTree>
    <p:extLst>
      <p:ext uri="{BB962C8B-B14F-4D97-AF65-F5344CB8AC3E}">
        <p14:creationId xmlns:p14="http://schemas.microsoft.com/office/powerpoint/2010/main" val="2218757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772B0A6-5F90-428B-9050-50EAAD514E58}" type="datetime1">
              <a:rPr lang="en-US" noProof="0" smtClean="0"/>
              <a:t>2/3/2025</a:t>
            </a:fld>
            <a:endParaRPr lang="en-GB" noProof="0" dirty="0"/>
          </a:p>
        </p:txBody>
      </p:sp>
      <p:sp>
        <p:nvSpPr>
          <p:cNvPr id="8" name="Footer Placeholder 7"/>
          <p:cNvSpPr>
            <a:spLocks noGrp="1"/>
          </p:cNvSpPr>
          <p:nvPr>
            <p:ph type="ftr" sz="quarter" idx="11"/>
          </p:nvPr>
        </p:nvSpPr>
        <p:spPr/>
        <p:txBody>
          <a:bodyPr/>
          <a:lstStyle/>
          <a:p>
            <a:pPr rtl="0"/>
            <a:endParaRPr lang="en-GB" noProof="0" dirty="0"/>
          </a:p>
        </p:txBody>
      </p:sp>
      <p:sp>
        <p:nvSpPr>
          <p:cNvPr id="9" name="Slide Number Placeholder 8"/>
          <p:cNvSpPr>
            <a:spLocks noGrp="1"/>
          </p:cNvSpPr>
          <p:nvPr>
            <p:ph type="sldNum" sz="quarter" idx="12"/>
          </p:nvPr>
        </p:nvSpPr>
        <p:spPr/>
        <p:txBody>
          <a:bodyPr/>
          <a:lstStyle/>
          <a:p>
            <a:pPr rtl="0"/>
            <a:fld id="{0FF54DE5-C571-48E8-A5BC-B369434E2F44}" type="slidenum">
              <a:rPr lang="en-GB" noProof="0" smtClean="0"/>
              <a:t>‹#›</a:t>
            </a:fld>
            <a:endParaRPr lang="en-GB" noProof="0" dirty="0"/>
          </a:p>
        </p:txBody>
      </p:sp>
    </p:spTree>
    <p:extLst>
      <p:ext uri="{BB962C8B-B14F-4D97-AF65-F5344CB8AC3E}">
        <p14:creationId xmlns:p14="http://schemas.microsoft.com/office/powerpoint/2010/main" val="3662577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422EA28-8731-4DE3-A34F-23BECCC9997D}" type="datetime1">
              <a:rPr lang="en-US" noProof="0" smtClean="0"/>
              <a:t>2/3/2025</a:t>
            </a:fld>
            <a:endParaRPr lang="en-GB" noProof="0" dirty="0"/>
          </a:p>
        </p:txBody>
      </p:sp>
      <p:sp>
        <p:nvSpPr>
          <p:cNvPr id="4" name="Footer Placeholder 3"/>
          <p:cNvSpPr>
            <a:spLocks noGrp="1"/>
          </p:cNvSpPr>
          <p:nvPr>
            <p:ph type="ftr" sz="quarter" idx="11"/>
          </p:nvPr>
        </p:nvSpPr>
        <p:spPr/>
        <p:txBody>
          <a:bodyPr/>
          <a:lstStyle/>
          <a:p>
            <a:pPr rtl="0"/>
            <a:endParaRPr lang="en-GB" noProof="0" dirty="0"/>
          </a:p>
        </p:txBody>
      </p:sp>
      <p:sp>
        <p:nvSpPr>
          <p:cNvPr id="5" name="Slide Number Placeholder 4"/>
          <p:cNvSpPr>
            <a:spLocks noGrp="1"/>
          </p:cNvSpPr>
          <p:nvPr>
            <p:ph type="sldNum" sz="quarter" idx="12"/>
          </p:nvPr>
        </p:nvSpPr>
        <p:spPr/>
        <p:txBody>
          <a:bodyPr/>
          <a:lstStyle/>
          <a:p>
            <a:pPr rtl="0"/>
            <a:fld id="{0FF54DE5-C571-48E8-A5BC-B369434E2F44}" type="slidenum">
              <a:rPr lang="en-GB" noProof="0" smtClean="0"/>
              <a:t>‹#›</a:t>
            </a:fld>
            <a:endParaRPr lang="en-GB" noProof="0" dirty="0"/>
          </a:p>
        </p:txBody>
      </p:sp>
    </p:spTree>
    <p:extLst>
      <p:ext uri="{BB962C8B-B14F-4D97-AF65-F5344CB8AC3E}">
        <p14:creationId xmlns:p14="http://schemas.microsoft.com/office/powerpoint/2010/main" val="3148183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547025-A012-4523-BFBA-EA144AA97667}" type="datetime1">
              <a:rPr lang="en-US" noProof="0" smtClean="0"/>
              <a:t>2/3/2025</a:t>
            </a:fld>
            <a:endParaRPr lang="en-GB" noProof="0" dirty="0"/>
          </a:p>
        </p:txBody>
      </p:sp>
      <p:sp>
        <p:nvSpPr>
          <p:cNvPr id="3" name="Footer Placeholder 2"/>
          <p:cNvSpPr>
            <a:spLocks noGrp="1"/>
          </p:cNvSpPr>
          <p:nvPr>
            <p:ph type="ftr" sz="quarter" idx="11"/>
          </p:nvPr>
        </p:nvSpPr>
        <p:spPr/>
        <p:txBody>
          <a:bodyPr/>
          <a:lstStyle/>
          <a:p>
            <a:pPr rtl="0"/>
            <a:endParaRPr lang="en-GB" noProof="0" dirty="0"/>
          </a:p>
        </p:txBody>
      </p:sp>
      <p:sp>
        <p:nvSpPr>
          <p:cNvPr id="4" name="Slide Number Placeholder 3"/>
          <p:cNvSpPr>
            <a:spLocks noGrp="1"/>
          </p:cNvSpPr>
          <p:nvPr>
            <p:ph type="sldNum" sz="quarter" idx="12"/>
          </p:nvPr>
        </p:nvSpPr>
        <p:spPr/>
        <p:txBody>
          <a:bodyPr/>
          <a:lstStyle/>
          <a:p>
            <a:pPr rtl="0"/>
            <a:fld id="{0FF54DE5-C571-48E8-A5BC-B369434E2F44}" type="slidenum">
              <a:rPr lang="en-GB" noProof="0" smtClean="0"/>
              <a:t>‹#›</a:t>
            </a:fld>
            <a:endParaRPr lang="en-GB" noProof="0" dirty="0"/>
          </a:p>
        </p:txBody>
      </p:sp>
    </p:spTree>
    <p:extLst>
      <p:ext uri="{BB962C8B-B14F-4D97-AF65-F5344CB8AC3E}">
        <p14:creationId xmlns:p14="http://schemas.microsoft.com/office/powerpoint/2010/main" val="1118089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D714FA9-7252-4913-8381-41F3C10FDC9D}" type="datetime1">
              <a:rPr lang="en-US" noProof="0" smtClean="0"/>
              <a:t>2/3/2025</a:t>
            </a:fld>
            <a:endParaRPr lang="en-GB" noProof="0" dirty="0"/>
          </a:p>
        </p:txBody>
      </p:sp>
      <p:sp>
        <p:nvSpPr>
          <p:cNvPr id="6" name="Footer Placeholder 5"/>
          <p:cNvSpPr>
            <a:spLocks noGrp="1"/>
          </p:cNvSpPr>
          <p:nvPr>
            <p:ph type="ftr" sz="quarter" idx="11"/>
          </p:nvPr>
        </p:nvSpPr>
        <p:spPr/>
        <p:txBody>
          <a:bodyPr/>
          <a:lstStyle/>
          <a:p>
            <a:pPr rtl="0"/>
            <a:endParaRPr lang="en-GB" noProof="0" dirty="0"/>
          </a:p>
        </p:txBody>
      </p:sp>
      <p:sp>
        <p:nvSpPr>
          <p:cNvPr id="7" name="Slide Number Placeholder 6"/>
          <p:cNvSpPr>
            <a:spLocks noGrp="1"/>
          </p:cNvSpPr>
          <p:nvPr>
            <p:ph type="sldNum" sz="quarter" idx="12"/>
          </p:nvPr>
        </p:nvSpPr>
        <p:spPr/>
        <p:txBody>
          <a:bodyPr/>
          <a:lstStyle/>
          <a:p>
            <a:pPr rtl="0"/>
            <a:fld id="{0FF54DE5-C571-48E8-A5BC-B369434E2F44}" type="slidenum">
              <a:rPr lang="en-GB" noProof="0" smtClean="0"/>
              <a:t>‹#›</a:t>
            </a:fld>
            <a:endParaRPr lang="en-GB" noProof="0" dirty="0"/>
          </a:p>
        </p:txBody>
      </p:sp>
    </p:spTree>
    <p:extLst>
      <p:ext uri="{BB962C8B-B14F-4D97-AF65-F5344CB8AC3E}">
        <p14:creationId xmlns:p14="http://schemas.microsoft.com/office/powerpoint/2010/main" val="1543311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5503E7-24B2-423E-8487-BDF4E24F307C}" type="datetime1">
              <a:rPr lang="en-US" noProof="0" smtClean="0"/>
              <a:t>2/3/2025</a:t>
            </a:fld>
            <a:endParaRPr lang="en-GB" noProof="0" dirty="0"/>
          </a:p>
        </p:txBody>
      </p:sp>
      <p:sp>
        <p:nvSpPr>
          <p:cNvPr id="6" name="Footer Placeholder 5"/>
          <p:cNvSpPr>
            <a:spLocks noGrp="1"/>
          </p:cNvSpPr>
          <p:nvPr>
            <p:ph type="ftr" sz="quarter" idx="11"/>
          </p:nvPr>
        </p:nvSpPr>
        <p:spPr/>
        <p:txBody>
          <a:bodyPr/>
          <a:lstStyle/>
          <a:p>
            <a:pPr rtl="0"/>
            <a:endParaRPr lang="en-GB" noProof="0" dirty="0"/>
          </a:p>
        </p:txBody>
      </p:sp>
      <p:sp>
        <p:nvSpPr>
          <p:cNvPr id="7" name="Slide Number Placeholder 6"/>
          <p:cNvSpPr>
            <a:spLocks noGrp="1"/>
          </p:cNvSpPr>
          <p:nvPr>
            <p:ph type="sldNum" sz="quarter" idx="12"/>
          </p:nvPr>
        </p:nvSpPr>
        <p:spPr/>
        <p:txBody>
          <a:bodyPr/>
          <a:lstStyle/>
          <a:p>
            <a:pPr rtl="0"/>
            <a:fld id="{0FF54DE5-C571-48E8-A5BC-B369434E2F44}" type="slidenum">
              <a:rPr lang="en-GB" noProof="0" smtClean="0"/>
              <a:t>‹#›</a:t>
            </a:fld>
            <a:endParaRPr lang="en-GB" noProof="0" dirty="0"/>
          </a:p>
        </p:txBody>
      </p:sp>
    </p:spTree>
    <p:extLst>
      <p:ext uri="{BB962C8B-B14F-4D97-AF65-F5344CB8AC3E}">
        <p14:creationId xmlns:p14="http://schemas.microsoft.com/office/powerpoint/2010/main" val="3578090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69F88A-36AE-43AA-8296-090AD5F5E6FA}" type="datetime1">
              <a:rPr lang="en-US" noProof="0" smtClean="0"/>
              <a:t>2/3/2025</a:t>
            </a:fld>
            <a:endParaRPr lang="en-GB" noProof="0"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noProof="0"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F54DE5-C571-48E8-A5BC-B369434E2F44}" type="slidenum">
              <a:rPr lang="en-GB" noProof="0" smtClean="0"/>
              <a:pPr/>
              <a:t>‹#›</a:t>
            </a:fld>
            <a:endParaRPr lang="en-GB" noProof="0" dirty="0"/>
          </a:p>
        </p:txBody>
      </p:sp>
      <p:sp>
        <p:nvSpPr>
          <p:cNvPr id="9" name="Rectangle 8"/>
          <p:cNvSpPr/>
          <p:nvPr userDrawn="1"/>
        </p:nvSpPr>
        <p:spPr>
          <a:xfrm>
            <a:off x="0" y="6751320"/>
            <a:ext cx="12192000" cy="106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0" name="Rectangle 9"/>
          <p:cNvSpPr/>
          <p:nvPr userDrawn="1"/>
        </p:nvSpPr>
        <p:spPr>
          <a:xfrm>
            <a:off x="-6626" y="6654253"/>
            <a:ext cx="12192000" cy="45719"/>
          </a:xfrm>
          <a:prstGeom prst="rect">
            <a:avLst/>
          </a:prstGeom>
          <a:solidFill>
            <a:srgbClr val="CBB677"/>
          </a:solidFill>
          <a:ln w="9525" cmpd="sng">
            <a:solidFill>
              <a:srgbClr val="CBB6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Tree>
    <p:extLst>
      <p:ext uri="{BB962C8B-B14F-4D97-AF65-F5344CB8AC3E}">
        <p14:creationId xmlns:p14="http://schemas.microsoft.com/office/powerpoint/2010/main" val="393201581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104899" y="2995949"/>
            <a:ext cx="7012733" cy="1280160"/>
          </a:xfrm>
        </p:spPr>
        <p:txBody>
          <a:bodyPr rtlCol="0" anchor="ctr">
            <a:normAutofit/>
          </a:bodyPr>
          <a:lstStyle/>
          <a:p>
            <a:pPr rtl="0"/>
            <a:r>
              <a:rPr lang="en-GB">
                <a:solidFill>
                  <a:srgbClr val="005295"/>
                </a:solidFill>
              </a:rPr>
              <a:t>Directors’ </a:t>
            </a:r>
            <a:r>
              <a:rPr lang="en-GB" dirty="0">
                <a:solidFill>
                  <a:srgbClr val="005295"/>
                </a:solidFill>
              </a:rPr>
              <a:t>summit</a:t>
            </a:r>
            <a:endParaRPr lang="en-US" dirty="0">
              <a:solidFill>
                <a:srgbClr val="005295"/>
              </a:solidFill>
            </a:endParaRPr>
          </a:p>
        </p:txBody>
      </p:sp>
      <p:sp>
        <p:nvSpPr>
          <p:cNvPr id="7" name="Subtitle 6"/>
          <p:cNvSpPr>
            <a:spLocks noGrp="1"/>
          </p:cNvSpPr>
          <p:nvPr>
            <p:ph type="subTitle" idx="1"/>
          </p:nvPr>
        </p:nvSpPr>
        <p:spPr>
          <a:xfrm>
            <a:off x="1104899" y="4093265"/>
            <a:ext cx="6581003" cy="365687"/>
          </a:xfrm>
        </p:spPr>
        <p:txBody>
          <a:bodyPr rtlCol="0"/>
          <a:lstStyle/>
          <a:p>
            <a:pPr rtl="0"/>
            <a:r>
              <a:rPr lang="en-US">
                <a:solidFill>
                  <a:srgbClr val="005295"/>
                </a:solidFill>
              </a:rPr>
              <a:t>Library Roles, Legislation </a:t>
            </a:r>
            <a:r>
              <a:rPr lang="en-US" dirty="0">
                <a:solidFill>
                  <a:srgbClr val="005295"/>
                </a:solidFill>
              </a:rPr>
              <a:t>and Political Systems</a:t>
            </a:r>
          </a:p>
        </p:txBody>
      </p:sp>
      <p:pic>
        <p:nvPicPr>
          <p:cNvPr id="8" name="Picture 7" descr="South Carolina State Library"/>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19427" y="1325880"/>
            <a:ext cx="3496507" cy="1051560"/>
          </a:xfrm>
          <a:prstGeom prst="rect">
            <a:avLst/>
          </a:prstGeom>
        </p:spPr>
      </p:pic>
    </p:spTree>
    <p:extLst>
      <p:ext uri="{BB962C8B-B14F-4D97-AF65-F5344CB8AC3E}">
        <p14:creationId xmlns:p14="http://schemas.microsoft.com/office/powerpoint/2010/main" val="165213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648A9-0CC2-4599-9CBE-C7F8C9B20C32}"/>
              </a:ext>
            </a:extLst>
          </p:cNvPr>
          <p:cNvSpPr>
            <a:spLocks noGrp="1"/>
          </p:cNvSpPr>
          <p:nvPr>
            <p:ph type="title"/>
          </p:nvPr>
        </p:nvSpPr>
        <p:spPr>
          <a:xfrm>
            <a:off x="351692" y="365125"/>
            <a:ext cx="11002108" cy="900967"/>
          </a:xfrm>
        </p:spPr>
        <p:txBody>
          <a:bodyPr>
            <a:normAutofit fontScale="90000"/>
          </a:bodyPr>
          <a:lstStyle/>
          <a:p>
            <a:r>
              <a:rPr lang="en-US" sz="3600" dirty="0">
                <a:highlight>
                  <a:srgbClr val="CBB677"/>
                </a:highlight>
              </a:rPr>
              <a:t>Section 16-13-330: Stealing or damaging works of literature or objects of art</a:t>
            </a:r>
            <a:br>
              <a:rPr lang="en-US" dirty="0"/>
            </a:br>
            <a:endParaRPr lang="en-US" dirty="0"/>
          </a:p>
        </p:txBody>
      </p:sp>
      <p:sp>
        <p:nvSpPr>
          <p:cNvPr id="3" name="Content Placeholder 2">
            <a:extLst>
              <a:ext uri="{FF2B5EF4-FFF2-40B4-BE49-F238E27FC236}">
                <a16:creationId xmlns:a16="http://schemas.microsoft.com/office/drawing/2014/main" id="{DC112D7C-E2CB-4477-8F48-CFDA27C435BE}"/>
              </a:ext>
            </a:extLst>
          </p:cNvPr>
          <p:cNvSpPr>
            <a:spLocks noGrp="1"/>
          </p:cNvSpPr>
          <p:nvPr>
            <p:ph idx="1"/>
          </p:nvPr>
        </p:nvSpPr>
        <p:spPr>
          <a:xfrm>
            <a:off x="443132" y="1406769"/>
            <a:ext cx="10910668" cy="4770194"/>
          </a:xfrm>
        </p:spPr>
        <p:txBody>
          <a:bodyPr>
            <a:normAutofit/>
          </a:bodyPr>
          <a:lstStyle/>
          <a:p>
            <a:r>
              <a:rPr lang="en-US" sz="1900" dirty="0"/>
              <a:t>Any person who shall steal or unlawfully take or willfully or maliciously write upon, cut, tear, deface, disfigure, soil, obliterate, break or destroy, or who shall sell or buy or receive, knowing it to have been stolen, any book, pamphlet, document, newspaper, periodical, map, chart, picture, portrait, engraving, statue, coin, medal, equipment, specimen, recording, film or other work of literature or object of art belonging to or in the care of a library, gallery, museum, collection, exhibition or belonging to or in the care of any department or office of the State or local government, or belonging to or in the care of a library, gallery, museum, collection or exhibition which belongs to any incorporated college or university or which belongs to any institution devoted to educational, scientific, literary, artistic, historical or charitable purposes shall be guilty of a misdemeanor and upon conviction shall be punished by a fine of not more than one hundred dollars or imprisonment for not more than thirty days.</a:t>
            </a:r>
          </a:p>
          <a:p>
            <a:pPr marL="0" indent="0">
              <a:buNone/>
            </a:pPr>
            <a:endParaRPr lang="en-US" sz="1900" dirty="0"/>
          </a:p>
          <a:p>
            <a:pPr marL="0" indent="0">
              <a:buNone/>
            </a:pPr>
            <a:r>
              <a:rPr lang="en-US" sz="1600" dirty="0"/>
              <a:t>HISTORY: 1962 Code Section 16-372; 1958 (50) 1929.</a:t>
            </a:r>
          </a:p>
          <a:p>
            <a:endParaRPr lang="en-US" dirty="0"/>
          </a:p>
        </p:txBody>
      </p:sp>
      <p:sp>
        <p:nvSpPr>
          <p:cNvPr id="4" name="Date Placeholder 3">
            <a:extLst>
              <a:ext uri="{FF2B5EF4-FFF2-40B4-BE49-F238E27FC236}">
                <a16:creationId xmlns:a16="http://schemas.microsoft.com/office/drawing/2014/main" id="{8E4AD835-0912-4B66-8F6D-AA75715A6A3D}"/>
              </a:ext>
            </a:extLst>
          </p:cNvPr>
          <p:cNvSpPr>
            <a:spLocks noGrp="1"/>
          </p:cNvSpPr>
          <p:nvPr>
            <p:ph type="dt" sz="half" idx="10"/>
          </p:nvPr>
        </p:nvSpPr>
        <p:spPr/>
        <p:txBody>
          <a:bodyPr/>
          <a:lstStyle/>
          <a:p>
            <a:fld id="{BC8A8F74-C582-4FC2-A6B0-5AF2E8DCC97B}" type="datetime1">
              <a:rPr lang="en-US" noProof="0" smtClean="0"/>
              <a:t>2/3/2025</a:t>
            </a:fld>
            <a:endParaRPr lang="en-GB" noProof="0" dirty="0"/>
          </a:p>
        </p:txBody>
      </p:sp>
    </p:spTree>
    <p:extLst>
      <p:ext uri="{BB962C8B-B14F-4D97-AF65-F5344CB8AC3E}">
        <p14:creationId xmlns:p14="http://schemas.microsoft.com/office/powerpoint/2010/main" val="4124773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582D0-D47E-4321-9E3D-3A98D4571EBF}"/>
              </a:ext>
            </a:extLst>
          </p:cNvPr>
          <p:cNvSpPr>
            <a:spLocks noGrp="1"/>
          </p:cNvSpPr>
          <p:nvPr>
            <p:ph type="title"/>
          </p:nvPr>
        </p:nvSpPr>
        <p:spPr>
          <a:xfrm>
            <a:off x="196949" y="136526"/>
            <a:ext cx="11156852" cy="721604"/>
          </a:xfrm>
        </p:spPr>
        <p:txBody>
          <a:bodyPr>
            <a:normAutofit fontScale="90000"/>
          </a:bodyPr>
          <a:lstStyle/>
          <a:p>
            <a:r>
              <a:rPr lang="en-US" sz="3600" dirty="0">
                <a:highlight>
                  <a:srgbClr val="CBB677"/>
                </a:highlight>
              </a:rPr>
              <a:t>SC Code of Regulations 75-1: Use of State Aid funds</a:t>
            </a:r>
            <a:br>
              <a:rPr lang="en-US" dirty="0"/>
            </a:br>
            <a:endParaRPr lang="en-US" dirty="0"/>
          </a:p>
        </p:txBody>
      </p:sp>
      <p:sp>
        <p:nvSpPr>
          <p:cNvPr id="3" name="Content Placeholder 2">
            <a:extLst>
              <a:ext uri="{FF2B5EF4-FFF2-40B4-BE49-F238E27FC236}">
                <a16:creationId xmlns:a16="http://schemas.microsoft.com/office/drawing/2014/main" id="{6C159A1E-E82A-4503-B26A-073BD0CC0A4F}"/>
              </a:ext>
            </a:extLst>
          </p:cNvPr>
          <p:cNvSpPr>
            <a:spLocks noGrp="1"/>
          </p:cNvSpPr>
          <p:nvPr>
            <p:ph idx="1"/>
          </p:nvPr>
        </p:nvSpPr>
        <p:spPr>
          <a:xfrm>
            <a:off x="196949" y="640080"/>
            <a:ext cx="11156852" cy="5536883"/>
          </a:xfrm>
        </p:spPr>
        <p:txBody>
          <a:bodyPr>
            <a:normAutofit fontScale="70000" lnSpcReduction="20000"/>
          </a:bodyPr>
          <a:lstStyle/>
          <a:p>
            <a:pPr marL="0" indent="0">
              <a:buNone/>
            </a:pPr>
            <a:r>
              <a:rPr lang="en-US" dirty="0"/>
              <a:t>A. State Aid Funds may be used:</a:t>
            </a:r>
          </a:p>
          <a:p>
            <a:pPr lvl="1"/>
            <a:r>
              <a:rPr lang="en-US" dirty="0"/>
              <a:t>(1) To employ professional and preprofessional librarians who meet the certification requirements and hold the appropriate certificate currently effective, from the State Library and other staff consistent with South Carolina Public Library Standards published by the South Carolina State Library.</a:t>
            </a:r>
          </a:p>
          <a:p>
            <a:pPr lvl="2"/>
            <a:r>
              <a:rPr lang="en-US" dirty="0"/>
              <a:t>(a) "Professional" means a graduate of master's degree program of library and information studies accredited by the American Library Association.</a:t>
            </a:r>
          </a:p>
          <a:p>
            <a:pPr lvl="2"/>
            <a:r>
              <a:rPr lang="en-US" dirty="0"/>
              <a:t>(b) "Preprofessional" means a graduate of an accredited four-year college having eighteen semester hours of library science or other appropriate course work as determined by the South Carolina State Library.</a:t>
            </a:r>
          </a:p>
          <a:p>
            <a:pPr lvl="2"/>
            <a:r>
              <a:rPr lang="en-US" dirty="0"/>
              <a:t>(c) "Other Staff" means an individual with appropriate training in areas such as automation/technology, human resources, public relations/marketing, and finance.</a:t>
            </a:r>
          </a:p>
          <a:p>
            <a:pPr lvl="1"/>
            <a:r>
              <a:rPr lang="en-US" dirty="0"/>
              <a:t>(2) To provide on-going training and continuing educational opportunities for all employees and trustees of the library consistent with South Carolina Public Library Standards published by the South Carolina State Library.</a:t>
            </a:r>
          </a:p>
          <a:p>
            <a:pPr lvl="1"/>
            <a:r>
              <a:rPr lang="en-US" dirty="0"/>
              <a:t>(3) To secure services of outside expertise in areas of library operations and services.</a:t>
            </a:r>
          </a:p>
          <a:p>
            <a:pPr lvl="1"/>
            <a:r>
              <a:rPr lang="en-US" dirty="0"/>
              <a:t>(4) To purchase or lease library materials and resources in all formats for service to the public.</a:t>
            </a:r>
          </a:p>
          <a:p>
            <a:pPr lvl="1"/>
            <a:r>
              <a:rPr lang="en-US" dirty="0"/>
              <a:t>(5) To purchase or lease library and office equipment and services.</a:t>
            </a:r>
          </a:p>
          <a:p>
            <a:pPr lvl="1"/>
            <a:r>
              <a:rPr lang="en-US" dirty="0"/>
              <a:t>(6) To purchase a new bookmobile and other vehicles for public service use and pay for their operations. Vehicles are not to be assigned to individuals for personal use.</a:t>
            </a:r>
          </a:p>
          <a:p>
            <a:pPr lvl="1"/>
            <a:r>
              <a:rPr lang="en-US" dirty="0"/>
              <a:t>(7) To provide an annual audit of the financial records of the library prepared by a certified public accountant provided such audit is not part of the general county audit paid for by the county.</a:t>
            </a:r>
          </a:p>
          <a:p>
            <a:r>
              <a:rPr lang="en-US" dirty="0"/>
              <a:t>B. State Aid funds may not be used for rent for library buildings, purchase of land, construction or repairs to building operating expenses such as utilities, or janitor supplies.</a:t>
            </a:r>
          </a:p>
          <a:p>
            <a:r>
              <a:rPr lang="en-US" dirty="0"/>
              <a:t>C. Local library support shall be not less than the amount actually expended for library operations from local sources in the second preceding year.</a:t>
            </a:r>
          </a:p>
          <a:p>
            <a:pPr marL="0" indent="0">
              <a:buNone/>
            </a:pPr>
            <a:endParaRPr lang="en-US" dirty="0"/>
          </a:p>
        </p:txBody>
      </p:sp>
      <p:sp>
        <p:nvSpPr>
          <p:cNvPr id="4" name="Date Placeholder 3">
            <a:extLst>
              <a:ext uri="{FF2B5EF4-FFF2-40B4-BE49-F238E27FC236}">
                <a16:creationId xmlns:a16="http://schemas.microsoft.com/office/drawing/2014/main" id="{C97DF6C8-C36E-4E0E-87E0-6DE5E4D9ACC1}"/>
              </a:ext>
            </a:extLst>
          </p:cNvPr>
          <p:cNvSpPr>
            <a:spLocks noGrp="1"/>
          </p:cNvSpPr>
          <p:nvPr>
            <p:ph type="dt" sz="half" idx="10"/>
          </p:nvPr>
        </p:nvSpPr>
        <p:spPr/>
        <p:txBody>
          <a:bodyPr/>
          <a:lstStyle/>
          <a:p>
            <a:fld id="{BC8A8F74-C582-4FC2-A6B0-5AF2E8DCC97B}" type="datetime1">
              <a:rPr lang="en-US" noProof="0" smtClean="0"/>
              <a:t>2/3/2025</a:t>
            </a:fld>
            <a:endParaRPr lang="en-GB" noProof="0" dirty="0"/>
          </a:p>
        </p:txBody>
      </p:sp>
    </p:spTree>
    <p:extLst>
      <p:ext uri="{BB962C8B-B14F-4D97-AF65-F5344CB8AC3E}">
        <p14:creationId xmlns:p14="http://schemas.microsoft.com/office/powerpoint/2010/main" val="488562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547CF-9F77-4651-ABBA-14931ABD3123}"/>
              </a:ext>
            </a:extLst>
          </p:cNvPr>
          <p:cNvSpPr>
            <a:spLocks noGrp="1"/>
          </p:cNvSpPr>
          <p:nvPr>
            <p:ph type="title"/>
          </p:nvPr>
        </p:nvSpPr>
        <p:spPr>
          <a:xfrm>
            <a:off x="478302" y="365126"/>
            <a:ext cx="10875498" cy="696986"/>
          </a:xfrm>
        </p:spPr>
        <p:txBody>
          <a:bodyPr>
            <a:normAutofit/>
          </a:bodyPr>
          <a:lstStyle/>
          <a:p>
            <a:r>
              <a:rPr lang="en-US" sz="3200" dirty="0">
                <a:highlight>
                  <a:srgbClr val="CBB677"/>
                </a:highlight>
              </a:rPr>
              <a:t>SC Code of Regulations 75-1</a:t>
            </a:r>
            <a:endParaRPr lang="en-US" sz="3200" dirty="0"/>
          </a:p>
        </p:txBody>
      </p:sp>
      <p:sp>
        <p:nvSpPr>
          <p:cNvPr id="3" name="Content Placeholder 2">
            <a:extLst>
              <a:ext uri="{FF2B5EF4-FFF2-40B4-BE49-F238E27FC236}">
                <a16:creationId xmlns:a16="http://schemas.microsoft.com/office/drawing/2014/main" id="{07CBFD8A-2810-4547-A59F-9BB01EC99F2F}"/>
              </a:ext>
            </a:extLst>
          </p:cNvPr>
          <p:cNvSpPr>
            <a:spLocks noGrp="1"/>
          </p:cNvSpPr>
          <p:nvPr>
            <p:ph idx="1"/>
          </p:nvPr>
        </p:nvSpPr>
        <p:spPr>
          <a:xfrm>
            <a:off x="576775" y="1266092"/>
            <a:ext cx="10777025" cy="4910871"/>
          </a:xfrm>
        </p:spPr>
        <p:txBody>
          <a:bodyPr>
            <a:normAutofit/>
          </a:bodyPr>
          <a:lstStyle/>
          <a:p>
            <a:r>
              <a:rPr lang="en-US" sz="2400" b="1" dirty="0"/>
              <a:t>Proviso</a:t>
            </a:r>
            <a:r>
              <a:rPr lang="en-US" sz="2400" dirty="0"/>
              <a:t> </a:t>
            </a:r>
            <a:r>
              <a:rPr lang="en-US" sz="2400" b="1" dirty="0"/>
              <a:t>27.1.</a:t>
            </a:r>
            <a:r>
              <a:rPr lang="en-US" sz="2400" dirty="0"/>
              <a:t> (LIB: Aid to Counties Libraries Allotment) The amount appropriated in this section for “Aid to County Libraries” shall be allotted to each county on a per capita basis according to the official United States Census for 2010, as aid to the County Library.  No county shall be allocated less than $150,000 under this provision.  To receive this aid, local library support shall not be less than the amount actually expended for library operations from local sources in the second preceding year. </a:t>
            </a:r>
            <a:r>
              <a:rPr lang="en-US" sz="2400" dirty="0">
                <a:highlight>
                  <a:srgbClr val="FFFF00"/>
                </a:highlight>
              </a:rPr>
              <a:t>Prior to receiving any of these funds, county libraries must certify to the State Library that their county libraries do not offer any books or materials that appeal to the prurient interest of children under the age of seventeen in children's, youth, or teen book sections of libraries and are only made available with explicit parental consent. </a:t>
            </a:r>
          </a:p>
          <a:p>
            <a:endParaRPr lang="en-US" dirty="0"/>
          </a:p>
        </p:txBody>
      </p:sp>
      <p:sp>
        <p:nvSpPr>
          <p:cNvPr id="4" name="Date Placeholder 3">
            <a:extLst>
              <a:ext uri="{FF2B5EF4-FFF2-40B4-BE49-F238E27FC236}">
                <a16:creationId xmlns:a16="http://schemas.microsoft.com/office/drawing/2014/main" id="{621CBCC8-CCB0-4BA2-8E90-B13976DB9140}"/>
              </a:ext>
            </a:extLst>
          </p:cNvPr>
          <p:cNvSpPr>
            <a:spLocks noGrp="1"/>
          </p:cNvSpPr>
          <p:nvPr>
            <p:ph type="dt" sz="half" idx="10"/>
          </p:nvPr>
        </p:nvSpPr>
        <p:spPr/>
        <p:txBody>
          <a:bodyPr/>
          <a:lstStyle/>
          <a:p>
            <a:fld id="{BC8A8F74-C582-4FC2-A6B0-5AF2E8DCC97B}" type="datetime1">
              <a:rPr lang="en-US" noProof="0" smtClean="0"/>
              <a:t>2/3/2025</a:t>
            </a:fld>
            <a:endParaRPr lang="en-GB" noProof="0" dirty="0"/>
          </a:p>
        </p:txBody>
      </p:sp>
    </p:spTree>
    <p:extLst>
      <p:ext uri="{BB962C8B-B14F-4D97-AF65-F5344CB8AC3E}">
        <p14:creationId xmlns:p14="http://schemas.microsoft.com/office/powerpoint/2010/main" val="2537668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F6B6DE-A842-454D-B6F4-C438066F2FC9}"/>
              </a:ext>
            </a:extLst>
          </p:cNvPr>
          <p:cNvSpPr>
            <a:spLocks noGrp="1"/>
          </p:cNvSpPr>
          <p:nvPr>
            <p:ph idx="1"/>
          </p:nvPr>
        </p:nvSpPr>
        <p:spPr>
          <a:xfrm>
            <a:off x="316523" y="844062"/>
            <a:ext cx="10812194" cy="5444195"/>
          </a:xfrm>
        </p:spPr>
        <p:txBody>
          <a:bodyPr>
            <a:normAutofit fontScale="62500" lnSpcReduction="20000"/>
          </a:bodyPr>
          <a:lstStyle/>
          <a:p>
            <a:pPr marL="514350" indent="-514350">
              <a:buAutoNum type="alphaUcPeriod"/>
            </a:pPr>
            <a:r>
              <a:rPr lang="en-US" dirty="0"/>
              <a:t>State Aid Funds may be used:</a:t>
            </a:r>
          </a:p>
          <a:p>
            <a:pPr marL="0" indent="0">
              <a:buNone/>
            </a:pPr>
            <a:endParaRPr lang="en-US" dirty="0"/>
          </a:p>
          <a:p>
            <a:r>
              <a:rPr lang="en-US" dirty="0"/>
              <a:t>D. Any library receiving State Aid shall be legally established and administered by a legally appointed Board and shall:</a:t>
            </a:r>
          </a:p>
          <a:p>
            <a:pPr lvl="1"/>
            <a:r>
              <a:rPr lang="en-US" dirty="0"/>
              <a:t>(1) Provide free basic public library service to all residents in the library's legal service area (LSA) consistent with South Carolina Public Library Standards published by the South Carolina State Library.</a:t>
            </a:r>
          </a:p>
          <a:p>
            <a:pPr lvl="1"/>
            <a:r>
              <a:rPr lang="en-US" dirty="0"/>
              <a:t>(2) Provide remote access to statewide data bases coordinated by the South Carolina State Library.</a:t>
            </a:r>
          </a:p>
          <a:p>
            <a:pPr lvl="1"/>
            <a:r>
              <a:rPr lang="en-US" dirty="0"/>
              <a:t>(3) Provide an adequate level of service, either through county library systems or through regional library systems.</a:t>
            </a:r>
          </a:p>
          <a:p>
            <a:pPr lvl="1"/>
            <a:r>
              <a:rPr lang="en-US" dirty="0"/>
              <a:t>(4) Adopt an annual budget with balanced proportions among personnel (65% - 70%), information resources (15% - 20%), and maintenance (10% - 20%).</a:t>
            </a:r>
          </a:p>
          <a:p>
            <a:pPr lvl="1"/>
            <a:r>
              <a:rPr lang="en-US" dirty="0"/>
              <a:t>(5) Employ in professional and preprofessional positions librarians meeting the certification requirements of the South Carolina State Library and meeting the staffing standards consistent with the South Carolina Public Library Standards published by the South Carolina State Library.</a:t>
            </a:r>
          </a:p>
          <a:p>
            <a:pPr lvl="1"/>
            <a:r>
              <a:rPr lang="en-US" dirty="0"/>
              <a:t>(6) Systematically acquire library materials consistent with a collection development policy approved by the local board.</a:t>
            </a:r>
          </a:p>
          <a:p>
            <a:pPr lvl="1"/>
            <a:r>
              <a:rPr lang="en-US" dirty="0"/>
              <a:t>(7) Adopt a long-range plan that provides reasonable access to all library services to all residents in the library's service area consistent with South Carolina Public Library Standards published by the South Carolina State Library.</a:t>
            </a:r>
          </a:p>
          <a:p>
            <a:pPr lvl="1"/>
            <a:r>
              <a:rPr lang="en-US" dirty="0"/>
              <a:t>(8) Provide at least one library in the system that is open and provides on site access consistent with South Carolina Public Library Standards published by the South Carolina State Library.</a:t>
            </a:r>
          </a:p>
          <a:p>
            <a:pPr lvl="1"/>
            <a:r>
              <a:rPr lang="en-US" dirty="0"/>
              <a:t>(9) Supply the South Carolina State Library with such statistics and information as it may from time to time request.</a:t>
            </a:r>
          </a:p>
          <a:p>
            <a:pPr lvl="1"/>
            <a:r>
              <a:rPr lang="en-US" dirty="0"/>
              <a:t>(10) Have the financial records of the library audited annually by a certified public accountant and furnish the South Carolina State Library with a copy of the audit report.</a:t>
            </a:r>
          </a:p>
          <a:p>
            <a:pPr lvl="1"/>
            <a:r>
              <a:rPr lang="en-US" dirty="0"/>
              <a:t>(11) Notify the South Carolina State Library of official public library board appointments within 30 days of appointment.</a:t>
            </a:r>
          </a:p>
          <a:p>
            <a:pPr lvl="1"/>
            <a:r>
              <a:rPr lang="en-US" dirty="0"/>
              <a:t>(12) Invite the South Carolina State Library Director or designee to one board meeting annually.</a:t>
            </a:r>
          </a:p>
          <a:p>
            <a:r>
              <a:rPr lang="en-US" dirty="0"/>
              <a:t>E. The South Carolina State Library is authorized to waive regulations upon petition by a library system for a period not to exceed one year.</a:t>
            </a:r>
          </a:p>
          <a:p>
            <a:pPr marL="0" indent="0">
              <a:buNone/>
            </a:pPr>
            <a:endParaRPr lang="en-US" dirty="0"/>
          </a:p>
        </p:txBody>
      </p:sp>
      <p:sp>
        <p:nvSpPr>
          <p:cNvPr id="4" name="Date Placeholder 3">
            <a:extLst>
              <a:ext uri="{FF2B5EF4-FFF2-40B4-BE49-F238E27FC236}">
                <a16:creationId xmlns:a16="http://schemas.microsoft.com/office/drawing/2014/main" id="{8E92F95A-BDFB-4BA8-9E1B-844ED2DBDC30}"/>
              </a:ext>
            </a:extLst>
          </p:cNvPr>
          <p:cNvSpPr>
            <a:spLocks noGrp="1"/>
          </p:cNvSpPr>
          <p:nvPr>
            <p:ph type="dt" sz="half" idx="10"/>
          </p:nvPr>
        </p:nvSpPr>
        <p:spPr/>
        <p:txBody>
          <a:bodyPr/>
          <a:lstStyle/>
          <a:p>
            <a:fld id="{BC8A8F74-C582-4FC2-A6B0-5AF2E8DCC97B}" type="datetime1">
              <a:rPr lang="en-US" noProof="0" smtClean="0"/>
              <a:t>2/3/2025</a:t>
            </a:fld>
            <a:endParaRPr lang="en-GB" noProof="0" dirty="0"/>
          </a:p>
        </p:txBody>
      </p:sp>
      <p:sp>
        <p:nvSpPr>
          <p:cNvPr id="5" name="Title 1">
            <a:extLst>
              <a:ext uri="{FF2B5EF4-FFF2-40B4-BE49-F238E27FC236}">
                <a16:creationId xmlns:a16="http://schemas.microsoft.com/office/drawing/2014/main" id="{67882672-76C9-4286-8327-3A8A33A12566}"/>
              </a:ext>
            </a:extLst>
          </p:cNvPr>
          <p:cNvSpPr>
            <a:spLocks noGrp="1"/>
          </p:cNvSpPr>
          <p:nvPr>
            <p:ph type="title"/>
          </p:nvPr>
        </p:nvSpPr>
        <p:spPr>
          <a:xfrm>
            <a:off x="218049" y="365126"/>
            <a:ext cx="11135751" cy="422665"/>
          </a:xfrm>
        </p:spPr>
        <p:txBody>
          <a:bodyPr>
            <a:normAutofit fontScale="90000"/>
          </a:bodyPr>
          <a:lstStyle/>
          <a:p>
            <a:r>
              <a:rPr lang="en-US" sz="3600" dirty="0">
                <a:highlight>
                  <a:srgbClr val="CBB677"/>
                </a:highlight>
              </a:rPr>
              <a:t>Cont. - SC Code of Regulations 75-1: State Aid</a:t>
            </a:r>
            <a:br>
              <a:rPr lang="en-US" dirty="0"/>
            </a:br>
            <a:endParaRPr lang="en-US" dirty="0"/>
          </a:p>
        </p:txBody>
      </p:sp>
    </p:spTree>
    <p:extLst>
      <p:ext uri="{BB962C8B-B14F-4D97-AF65-F5344CB8AC3E}">
        <p14:creationId xmlns:p14="http://schemas.microsoft.com/office/powerpoint/2010/main" val="1356869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520" y="136525"/>
            <a:ext cx="11130280" cy="1554163"/>
          </a:xfrm>
        </p:spPr>
        <p:txBody>
          <a:bodyPr/>
          <a:lstStyle/>
          <a:p>
            <a:r>
              <a:rPr lang="en-US" dirty="0">
                <a:highlight>
                  <a:srgbClr val="CBB677"/>
                </a:highlight>
              </a:rPr>
              <a:t>Role of Library Trustees</a:t>
            </a:r>
          </a:p>
        </p:txBody>
      </p:sp>
      <p:sp>
        <p:nvSpPr>
          <p:cNvPr id="3" name="Content Placeholder 2"/>
          <p:cNvSpPr>
            <a:spLocks noGrp="1"/>
          </p:cNvSpPr>
          <p:nvPr>
            <p:ph idx="1"/>
          </p:nvPr>
        </p:nvSpPr>
        <p:spPr>
          <a:xfrm>
            <a:off x="548640" y="1615440"/>
            <a:ext cx="10805160" cy="4561523"/>
          </a:xfrm>
        </p:spPr>
        <p:txBody>
          <a:bodyPr>
            <a:normAutofit/>
          </a:bodyPr>
          <a:lstStyle/>
          <a:p>
            <a:r>
              <a:rPr lang="en-US" dirty="0"/>
              <a:t>Employ a Chief Librarian who meets the State Library certification qualifications</a:t>
            </a:r>
          </a:p>
          <a:p>
            <a:r>
              <a:rPr lang="en-US" dirty="0"/>
              <a:t>Oversees actions of the Chief Librarian</a:t>
            </a:r>
          </a:p>
          <a:p>
            <a:r>
              <a:rPr lang="en-US" dirty="0"/>
              <a:t>Does not manage staff, facility, or budget</a:t>
            </a:r>
          </a:p>
          <a:p>
            <a:r>
              <a:rPr lang="en-US" dirty="0"/>
              <a:t>Holds meetings</a:t>
            </a:r>
          </a:p>
          <a:p>
            <a:r>
              <a:rPr lang="en-US" dirty="0"/>
              <a:t>Works with the Director</a:t>
            </a:r>
          </a:p>
          <a:p>
            <a:r>
              <a:rPr lang="en-US" dirty="0"/>
              <a:t>Advocates for the Director and Library</a:t>
            </a:r>
          </a:p>
          <a:p>
            <a:r>
              <a:rPr lang="en-US" dirty="0"/>
              <a:t>Participates in strategic planning</a:t>
            </a:r>
          </a:p>
        </p:txBody>
      </p:sp>
      <p:sp>
        <p:nvSpPr>
          <p:cNvPr id="4" name="Date Placeholder 3"/>
          <p:cNvSpPr>
            <a:spLocks noGrp="1"/>
          </p:cNvSpPr>
          <p:nvPr>
            <p:ph type="dt" sz="half" idx="10"/>
          </p:nvPr>
        </p:nvSpPr>
        <p:spPr/>
        <p:txBody>
          <a:bodyPr/>
          <a:lstStyle/>
          <a:p>
            <a:fld id="{0B34C3F5-F26D-4CC0-A656-0597CCA47F28}" type="datetime1">
              <a:rPr lang="en-US" noProof="0" smtClean="0"/>
              <a:t>2/3/2025</a:t>
            </a:fld>
            <a:endParaRPr lang="en-GB" noProof="0" dirty="0"/>
          </a:p>
        </p:txBody>
      </p:sp>
    </p:spTree>
    <p:extLst>
      <p:ext uri="{BB962C8B-B14F-4D97-AF65-F5344CB8AC3E}">
        <p14:creationId xmlns:p14="http://schemas.microsoft.com/office/powerpoint/2010/main" val="1432835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7112A-07D7-4D37-90C5-DA6AE409598C}"/>
              </a:ext>
            </a:extLst>
          </p:cNvPr>
          <p:cNvSpPr>
            <a:spLocks noGrp="1"/>
          </p:cNvSpPr>
          <p:nvPr>
            <p:ph type="title"/>
          </p:nvPr>
        </p:nvSpPr>
        <p:spPr>
          <a:xfrm>
            <a:off x="365760" y="365126"/>
            <a:ext cx="10988040" cy="514106"/>
          </a:xfrm>
        </p:spPr>
        <p:txBody>
          <a:bodyPr>
            <a:normAutofit fontScale="90000"/>
          </a:bodyPr>
          <a:lstStyle/>
          <a:p>
            <a:r>
              <a:rPr lang="en-US" sz="3600" dirty="0">
                <a:highlight>
                  <a:srgbClr val="CBB677"/>
                </a:highlight>
              </a:rPr>
              <a:t>Section 4-9-36: Duties of boards of trustees</a:t>
            </a:r>
            <a:br>
              <a:rPr lang="en-US" dirty="0"/>
            </a:br>
            <a:endParaRPr lang="en-US" dirty="0"/>
          </a:p>
        </p:txBody>
      </p:sp>
      <p:sp>
        <p:nvSpPr>
          <p:cNvPr id="3" name="Content Placeholder 2">
            <a:extLst>
              <a:ext uri="{FF2B5EF4-FFF2-40B4-BE49-F238E27FC236}">
                <a16:creationId xmlns:a16="http://schemas.microsoft.com/office/drawing/2014/main" id="{3AD6BD8E-7469-42B7-9570-09E4ABE66677}"/>
              </a:ext>
            </a:extLst>
          </p:cNvPr>
          <p:cNvSpPr>
            <a:spLocks noGrp="1"/>
          </p:cNvSpPr>
          <p:nvPr>
            <p:ph idx="1"/>
          </p:nvPr>
        </p:nvSpPr>
        <p:spPr>
          <a:xfrm>
            <a:off x="436099" y="879232"/>
            <a:ext cx="10917702" cy="5297731"/>
          </a:xfrm>
        </p:spPr>
        <p:txBody>
          <a:bodyPr>
            <a:normAutofit fontScale="55000" lnSpcReduction="20000"/>
          </a:bodyPr>
          <a:lstStyle/>
          <a:p>
            <a:pPr marL="0" indent="0">
              <a:buNone/>
            </a:pPr>
            <a:r>
              <a:rPr lang="en-US" dirty="0"/>
              <a:t>The board as provided for in Section 4-9-35 shall be authorized to exercise powers as to the policies of the county library which shall not be inconsistent with the general policies established by the governing body of the county, and pursuant to that authority shall be empowered to:</a:t>
            </a:r>
          </a:p>
          <a:p>
            <a:r>
              <a:rPr lang="en-US" dirty="0"/>
              <a:t>(1) Employ a chief librarian whose qualifications and credentials shall meet the certification requirements of the State Library Board, and who shall be responsible to the county library board for the administration of the program and the selection of library staff members required to carry out the functions of the library system.</a:t>
            </a:r>
          </a:p>
          <a:p>
            <a:r>
              <a:rPr lang="en-US" dirty="0"/>
              <a:t>(2) Purchase, lease, hold and dispose of real and personal property in the name of the county for the exclusive use of the county public library system. Provided, however, any such conveyance, lease or purchase of real property shall be by the county governing body in accordance with the provisions of Sections 4-9-10 et seq. and Sections 5-1-10 et seq., as amended.</a:t>
            </a:r>
          </a:p>
          <a:p>
            <a:r>
              <a:rPr lang="en-US" dirty="0"/>
              <a:t>(3) Acquire books and other library materials and provide for use thereof throughout the county.</a:t>
            </a:r>
          </a:p>
          <a:p>
            <a:r>
              <a:rPr lang="en-US" dirty="0"/>
              <a:t>(4) Accept donations of real property, services, books and other items suitable for use in the library system.</a:t>
            </a:r>
          </a:p>
          <a:p>
            <a:r>
              <a:rPr lang="en-US" dirty="0"/>
              <a:t>(5) Designate or mark equipment, rooms and buildings, and other library facilities to commemorate and identify gifts and donations made to the library system.</a:t>
            </a:r>
          </a:p>
          <a:p>
            <a:r>
              <a:rPr lang="en-US" dirty="0"/>
              <a:t>(6) Cooperate or enter into contracts or agreements with any public or private agency which results in improved services or the receipt of financial aid in carrying out the functions of the library system. Provided, however, such contracts and agreements shall be subject to approval by the governing body of the county.</a:t>
            </a:r>
          </a:p>
          <a:p>
            <a:r>
              <a:rPr lang="en-US" dirty="0"/>
              <a:t>(7) Enter into contracts or agreements with other counties to operate regional or joint libraries and related facilities. Provided, however, such contracts and agreements shall be subject to approval by the governing body of the county.</a:t>
            </a:r>
          </a:p>
          <a:p>
            <a:r>
              <a:rPr lang="en-US" dirty="0"/>
              <a:t>(8) Receive and expend grants, appropriations, gifts and donations from any private or public source for the operation, expansion or improvement of the library system.</a:t>
            </a:r>
          </a:p>
          <a:p>
            <a:r>
              <a:rPr lang="en-US" dirty="0"/>
              <a:t>(9) Take any actions deemed necessary and proper by the board to establish, equip, operate and maintain an effective library system within limits of approved appropriations of county council.</a:t>
            </a:r>
          </a:p>
          <a:p>
            <a:r>
              <a:rPr lang="en-US" dirty="0"/>
              <a:t>HISTORY: 1978 Act No. 564 Section 2.</a:t>
            </a:r>
          </a:p>
          <a:p>
            <a:endParaRPr lang="en-US" dirty="0"/>
          </a:p>
        </p:txBody>
      </p:sp>
      <p:sp>
        <p:nvSpPr>
          <p:cNvPr id="4" name="Date Placeholder 3">
            <a:extLst>
              <a:ext uri="{FF2B5EF4-FFF2-40B4-BE49-F238E27FC236}">
                <a16:creationId xmlns:a16="http://schemas.microsoft.com/office/drawing/2014/main" id="{E2262358-2D72-4454-B1CF-5CD30F5CF320}"/>
              </a:ext>
            </a:extLst>
          </p:cNvPr>
          <p:cNvSpPr>
            <a:spLocks noGrp="1"/>
          </p:cNvSpPr>
          <p:nvPr>
            <p:ph type="dt" sz="half" idx="10"/>
          </p:nvPr>
        </p:nvSpPr>
        <p:spPr/>
        <p:txBody>
          <a:bodyPr/>
          <a:lstStyle/>
          <a:p>
            <a:fld id="{BC8A8F74-C582-4FC2-A6B0-5AF2E8DCC97B}" type="datetime1">
              <a:rPr lang="en-US" noProof="0" smtClean="0"/>
              <a:t>2/3/2025</a:t>
            </a:fld>
            <a:endParaRPr lang="en-GB" noProof="0" dirty="0"/>
          </a:p>
        </p:txBody>
      </p:sp>
    </p:spTree>
    <p:extLst>
      <p:ext uri="{BB962C8B-B14F-4D97-AF65-F5344CB8AC3E}">
        <p14:creationId xmlns:p14="http://schemas.microsoft.com/office/powerpoint/2010/main" val="1035376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11B12-6BAE-4801-9E8C-73ADDC5B48E0}"/>
              </a:ext>
            </a:extLst>
          </p:cNvPr>
          <p:cNvSpPr>
            <a:spLocks noGrp="1"/>
          </p:cNvSpPr>
          <p:nvPr>
            <p:ph type="title"/>
          </p:nvPr>
        </p:nvSpPr>
        <p:spPr>
          <a:xfrm>
            <a:off x="379828" y="365125"/>
            <a:ext cx="10973972" cy="450801"/>
          </a:xfrm>
        </p:spPr>
        <p:txBody>
          <a:bodyPr>
            <a:normAutofit fontScale="90000"/>
          </a:bodyPr>
          <a:lstStyle/>
          <a:p>
            <a:r>
              <a:rPr lang="en-US" sz="3100" dirty="0">
                <a:highlight>
                  <a:srgbClr val="CBB677"/>
                </a:highlight>
              </a:rPr>
              <a:t>Section 4-9-37: Additional duties of boards of trustees</a:t>
            </a:r>
            <a:br>
              <a:rPr lang="en-US" dirty="0"/>
            </a:br>
            <a:endParaRPr lang="en-US" dirty="0"/>
          </a:p>
        </p:txBody>
      </p:sp>
      <p:sp>
        <p:nvSpPr>
          <p:cNvPr id="3" name="Content Placeholder 2">
            <a:extLst>
              <a:ext uri="{FF2B5EF4-FFF2-40B4-BE49-F238E27FC236}">
                <a16:creationId xmlns:a16="http://schemas.microsoft.com/office/drawing/2014/main" id="{F531B58F-9D2C-4AB9-941D-D93B3580A12B}"/>
              </a:ext>
            </a:extLst>
          </p:cNvPr>
          <p:cNvSpPr>
            <a:spLocks noGrp="1"/>
          </p:cNvSpPr>
          <p:nvPr>
            <p:ph idx="1"/>
          </p:nvPr>
        </p:nvSpPr>
        <p:spPr>
          <a:xfrm>
            <a:off x="330591" y="991772"/>
            <a:ext cx="11023209" cy="5185191"/>
          </a:xfrm>
        </p:spPr>
        <p:txBody>
          <a:bodyPr>
            <a:normAutofit fontScale="70000" lnSpcReduction="20000"/>
          </a:bodyPr>
          <a:lstStyle/>
          <a:p>
            <a:r>
              <a:rPr lang="en-US" dirty="0"/>
              <a:t>In addition to the powers and duties prescribed in Section 4-9-36 the board shall:</a:t>
            </a:r>
          </a:p>
          <a:p>
            <a:r>
              <a:rPr lang="en-US" dirty="0"/>
              <a:t>(a) Provide and make available to the residents of the county books and library materials and in the fulfillment of this function shall establish a headquarters library and may establish branches and subdivisions thereof in appropriate geographical areas of the county within the limits of available funds. The board may operate one or more bookmobiles over routes determined by the board.</a:t>
            </a:r>
          </a:p>
          <a:p>
            <a:r>
              <a:rPr lang="en-US" dirty="0"/>
              <a:t>(b) Adopt regulations necessary to insure effective operation, maintenance and security of the property of the library system. Provided, however, such regulations shall not be in conflict with policy or regulations established by the county governing body.</a:t>
            </a:r>
          </a:p>
          <a:p>
            <a:r>
              <a:rPr lang="en-US" dirty="0"/>
              <a:t>(c) Annually at a time designated by the county council submit to the council a budget for the ensuing fiscal year adequate to fund the operation and programs of the library system. Such budget shall list all funds which the board anticipates will be available for the operation of the library system. All funds appropriated, earned, granted or donated to the library system, including funds appropriated by the county council, shall be deposited and expended as provided for by the ordinance in each county establishing the library system. All funds appropriated, earned, granted or donated to the library system or any of its parts shall be used exclusively for library purposes. All financial procedures relating to the library system including audits shall conform to the procedures established by the county council.</a:t>
            </a:r>
          </a:p>
          <a:p>
            <a:r>
              <a:rPr lang="en-US" dirty="0"/>
              <a:t>(d) Annually file a detailed report of its operations and expenditures for the previous fiscal year with the county council.</a:t>
            </a:r>
          </a:p>
          <a:p>
            <a:r>
              <a:rPr lang="en-US" dirty="0"/>
              <a:t>HISTORY: 1978 Act No. 564 Section 2.</a:t>
            </a:r>
          </a:p>
          <a:p>
            <a:endParaRPr lang="en-US" dirty="0"/>
          </a:p>
        </p:txBody>
      </p:sp>
      <p:sp>
        <p:nvSpPr>
          <p:cNvPr id="4" name="Date Placeholder 3">
            <a:extLst>
              <a:ext uri="{FF2B5EF4-FFF2-40B4-BE49-F238E27FC236}">
                <a16:creationId xmlns:a16="http://schemas.microsoft.com/office/drawing/2014/main" id="{26A058FB-6958-4879-9DCD-D50AE9F062BF}"/>
              </a:ext>
            </a:extLst>
          </p:cNvPr>
          <p:cNvSpPr>
            <a:spLocks noGrp="1"/>
          </p:cNvSpPr>
          <p:nvPr>
            <p:ph type="dt" sz="half" idx="10"/>
          </p:nvPr>
        </p:nvSpPr>
        <p:spPr/>
        <p:txBody>
          <a:bodyPr/>
          <a:lstStyle/>
          <a:p>
            <a:fld id="{BC8A8F74-C582-4FC2-A6B0-5AF2E8DCC97B}" type="datetime1">
              <a:rPr lang="en-US" noProof="0" smtClean="0"/>
              <a:t>2/3/2025</a:t>
            </a:fld>
            <a:endParaRPr lang="en-GB" noProof="0" dirty="0"/>
          </a:p>
        </p:txBody>
      </p:sp>
    </p:spTree>
    <p:extLst>
      <p:ext uri="{BB962C8B-B14F-4D97-AF65-F5344CB8AC3E}">
        <p14:creationId xmlns:p14="http://schemas.microsoft.com/office/powerpoint/2010/main" val="1332290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2D06D-F857-4E1C-AE43-D0A73D3C997B}"/>
              </a:ext>
            </a:extLst>
          </p:cNvPr>
          <p:cNvSpPr>
            <a:spLocks noGrp="1"/>
          </p:cNvSpPr>
          <p:nvPr>
            <p:ph type="title"/>
          </p:nvPr>
        </p:nvSpPr>
        <p:spPr>
          <a:xfrm>
            <a:off x="614680" y="320675"/>
            <a:ext cx="10515600" cy="1325563"/>
          </a:xfrm>
        </p:spPr>
        <p:txBody>
          <a:bodyPr/>
          <a:lstStyle/>
          <a:p>
            <a:r>
              <a:rPr lang="en-US" dirty="0">
                <a:highlight>
                  <a:srgbClr val="CBB677"/>
                </a:highlight>
              </a:rPr>
              <a:t>Role of County Government</a:t>
            </a:r>
          </a:p>
        </p:txBody>
      </p:sp>
      <p:sp>
        <p:nvSpPr>
          <p:cNvPr id="3" name="Content Placeholder 2">
            <a:extLst>
              <a:ext uri="{FF2B5EF4-FFF2-40B4-BE49-F238E27FC236}">
                <a16:creationId xmlns:a16="http://schemas.microsoft.com/office/drawing/2014/main" id="{0D94681D-C9AF-4C57-B067-65961DF3BDD0}"/>
              </a:ext>
            </a:extLst>
          </p:cNvPr>
          <p:cNvSpPr>
            <a:spLocks noGrp="1"/>
          </p:cNvSpPr>
          <p:nvPr>
            <p:ph idx="1"/>
          </p:nvPr>
        </p:nvSpPr>
        <p:spPr/>
        <p:txBody>
          <a:bodyPr/>
          <a:lstStyle/>
          <a:p>
            <a:r>
              <a:rPr lang="en-US" dirty="0"/>
              <a:t>County Council appoints members of the Board</a:t>
            </a:r>
          </a:p>
          <a:p>
            <a:r>
              <a:rPr lang="en-US" dirty="0"/>
              <a:t>Approve Budget Requests</a:t>
            </a:r>
          </a:p>
          <a:p>
            <a:r>
              <a:rPr lang="en-US" dirty="0"/>
              <a:t>Procurement Process</a:t>
            </a:r>
          </a:p>
          <a:p>
            <a:r>
              <a:rPr lang="en-US" dirty="0"/>
              <a:t>Does Not:</a:t>
            </a:r>
          </a:p>
          <a:p>
            <a:pPr lvl="1"/>
            <a:r>
              <a:rPr lang="en-US" dirty="0"/>
              <a:t>Manage the Library</a:t>
            </a:r>
          </a:p>
          <a:p>
            <a:pPr lvl="1"/>
            <a:r>
              <a:rPr lang="en-US" dirty="0"/>
              <a:t>Make decisions related to Staffing</a:t>
            </a:r>
          </a:p>
          <a:p>
            <a:pPr lvl="1"/>
            <a:r>
              <a:rPr lang="en-US" dirty="0"/>
              <a:t>Make decisions related to Collections</a:t>
            </a:r>
          </a:p>
        </p:txBody>
      </p:sp>
      <p:sp>
        <p:nvSpPr>
          <p:cNvPr id="4" name="Date Placeholder 3">
            <a:extLst>
              <a:ext uri="{FF2B5EF4-FFF2-40B4-BE49-F238E27FC236}">
                <a16:creationId xmlns:a16="http://schemas.microsoft.com/office/drawing/2014/main" id="{28EBE0AE-04F2-457D-98EE-7E4B6F330DD9}"/>
              </a:ext>
            </a:extLst>
          </p:cNvPr>
          <p:cNvSpPr>
            <a:spLocks noGrp="1"/>
          </p:cNvSpPr>
          <p:nvPr>
            <p:ph type="dt" sz="half" idx="10"/>
          </p:nvPr>
        </p:nvSpPr>
        <p:spPr/>
        <p:txBody>
          <a:bodyPr/>
          <a:lstStyle/>
          <a:p>
            <a:fld id="{BC8A8F74-C582-4FC2-A6B0-5AF2E8DCC97B}" type="datetime1">
              <a:rPr lang="en-US" noProof="0" smtClean="0"/>
              <a:t>2/3/2025</a:t>
            </a:fld>
            <a:endParaRPr lang="en-GB" noProof="0" dirty="0"/>
          </a:p>
        </p:txBody>
      </p:sp>
    </p:spTree>
    <p:extLst>
      <p:ext uri="{BB962C8B-B14F-4D97-AF65-F5344CB8AC3E}">
        <p14:creationId xmlns:p14="http://schemas.microsoft.com/office/powerpoint/2010/main" val="2580315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01E33-7A42-434A-B111-A0B60BBE7781}"/>
              </a:ext>
            </a:extLst>
          </p:cNvPr>
          <p:cNvSpPr>
            <a:spLocks noGrp="1"/>
          </p:cNvSpPr>
          <p:nvPr>
            <p:ph type="title"/>
          </p:nvPr>
        </p:nvSpPr>
        <p:spPr>
          <a:xfrm>
            <a:off x="302455" y="365126"/>
            <a:ext cx="11051345" cy="675884"/>
          </a:xfrm>
        </p:spPr>
        <p:txBody>
          <a:bodyPr>
            <a:normAutofit fontScale="90000"/>
          </a:bodyPr>
          <a:lstStyle/>
          <a:p>
            <a:r>
              <a:rPr lang="en-US" sz="3100" dirty="0">
                <a:highlight>
                  <a:srgbClr val="CBB677"/>
                </a:highlight>
              </a:rPr>
              <a:t>Section 4-9-39: Funding of systems; transfer of assets of former libraries</a:t>
            </a:r>
            <a:br>
              <a:rPr lang="en-US" dirty="0"/>
            </a:br>
            <a:endParaRPr lang="en-US" dirty="0"/>
          </a:p>
        </p:txBody>
      </p:sp>
      <p:sp>
        <p:nvSpPr>
          <p:cNvPr id="3" name="Content Placeholder 2">
            <a:extLst>
              <a:ext uri="{FF2B5EF4-FFF2-40B4-BE49-F238E27FC236}">
                <a16:creationId xmlns:a16="http://schemas.microsoft.com/office/drawing/2014/main" id="{A85095F1-5AA3-4D52-9D50-C7D040B74486}"/>
              </a:ext>
            </a:extLst>
          </p:cNvPr>
          <p:cNvSpPr>
            <a:spLocks noGrp="1"/>
          </p:cNvSpPr>
          <p:nvPr>
            <p:ph idx="1"/>
          </p:nvPr>
        </p:nvSpPr>
        <p:spPr>
          <a:xfrm>
            <a:off x="302455" y="1153552"/>
            <a:ext cx="11051345" cy="5023412"/>
          </a:xfrm>
        </p:spPr>
        <p:txBody>
          <a:bodyPr>
            <a:normAutofit/>
          </a:bodyPr>
          <a:lstStyle/>
          <a:p>
            <a:r>
              <a:rPr lang="en-US" sz="2100" dirty="0"/>
              <a:t>County public library systems shall be funded by annual appropriations by the county council including millage, if any, levied specifically for the county public library system plus aid provided by the state and federal governments and other sources. If any county council levies a tax specifically for the support of a county public library system, such tax shall apply to all persons and corporations subject to school taxes.</a:t>
            </a:r>
          </a:p>
          <a:p>
            <a:pPr marL="0" indent="0">
              <a:buNone/>
            </a:pPr>
            <a:endParaRPr lang="en-US" sz="2100" dirty="0"/>
          </a:p>
          <a:p>
            <a:r>
              <a:rPr lang="en-US" sz="2100" dirty="0"/>
              <a:t>All assets and property, both real and personal, owned by any county library prior to the creation of a library system under Section 4-9-35 shall be transferred to the county by the persons or entities owning title thereto provided, however, any decision to sell or otherwise transfer the property for use other than for library purposes must be made by two-thirds majority of the county governing body.</a:t>
            </a:r>
          </a:p>
          <a:p>
            <a:pPr marL="0" indent="0">
              <a:buNone/>
            </a:pPr>
            <a:endParaRPr lang="en-US" sz="2100" dirty="0"/>
          </a:p>
          <a:p>
            <a:pPr marL="0" indent="0">
              <a:buNone/>
            </a:pPr>
            <a:r>
              <a:rPr lang="en-US" sz="2100" dirty="0"/>
              <a:t>HISTORY: 1978 Act No. 564 Section 2; 1994 Act No. 480, Section 1, eff July 14, 1994.</a:t>
            </a:r>
          </a:p>
          <a:p>
            <a:pPr marL="0" indent="0">
              <a:buNone/>
            </a:pPr>
            <a:endParaRPr lang="en-US" dirty="0"/>
          </a:p>
        </p:txBody>
      </p:sp>
      <p:sp>
        <p:nvSpPr>
          <p:cNvPr id="4" name="Date Placeholder 3">
            <a:extLst>
              <a:ext uri="{FF2B5EF4-FFF2-40B4-BE49-F238E27FC236}">
                <a16:creationId xmlns:a16="http://schemas.microsoft.com/office/drawing/2014/main" id="{DD25819E-811F-4192-A6AC-B28FCE3F11C5}"/>
              </a:ext>
            </a:extLst>
          </p:cNvPr>
          <p:cNvSpPr>
            <a:spLocks noGrp="1"/>
          </p:cNvSpPr>
          <p:nvPr>
            <p:ph type="dt" sz="half" idx="10"/>
          </p:nvPr>
        </p:nvSpPr>
        <p:spPr/>
        <p:txBody>
          <a:bodyPr/>
          <a:lstStyle/>
          <a:p>
            <a:fld id="{BC8A8F74-C582-4FC2-A6B0-5AF2E8DCC97B}" type="datetime1">
              <a:rPr lang="en-US" noProof="0" smtClean="0"/>
              <a:t>2/3/2025</a:t>
            </a:fld>
            <a:endParaRPr lang="en-GB" noProof="0" dirty="0"/>
          </a:p>
        </p:txBody>
      </p:sp>
    </p:spTree>
    <p:extLst>
      <p:ext uri="{BB962C8B-B14F-4D97-AF65-F5344CB8AC3E}">
        <p14:creationId xmlns:p14="http://schemas.microsoft.com/office/powerpoint/2010/main" val="2413657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92BD1-CAB4-4C0D-B540-A31E31E2FEBF}"/>
              </a:ext>
            </a:extLst>
          </p:cNvPr>
          <p:cNvSpPr>
            <a:spLocks noGrp="1"/>
          </p:cNvSpPr>
          <p:nvPr>
            <p:ph type="title"/>
          </p:nvPr>
        </p:nvSpPr>
        <p:spPr>
          <a:xfrm>
            <a:off x="304800" y="136525"/>
            <a:ext cx="11049000" cy="1554163"/>
          </a:xfrm>
        </p:spPr>
        <p:txBody>
          <a:bodyPr/>
          <a:lstStyle/>
          <a:p>
            <a:r>
              <a:rPr lang="en-US" dirty="0">
                <a:highlight>
                  <a:srgbClr val="CBB677"/>
                </a:highlight>
              </a:rPr>
              <a:t>Role of State Library</a:t>
            </a:r>
          </a:p>
        </p:txBody>
      </p:sp>
      <p:sp>
        <p:nvSpPr>
          <p:cNvPr id="3" name="Content Placeholder 2">
            <a:extLst>
              <a:ext uri="{FF2B5EF4-FFF2-40B4-BE49-F238E27FC236}">
                <a16:creationId xmlns:a16="http://schemas.microsoft.com/office/drawing/2014/main" id="{D81B6FEB-EAEC-4725-8B57-01F062C976D5}"/>
              </a:ext>
            </a:extLst>
          </p:cNvPr>
          <p:cNvSpPr>
            <a:spLocks noGrp="1"/>
          </p:cNvSpPr>
          <p:nvPr>
            <p:ph idx="1"/>
          </p:nvPr>
        </p:nvSpPr>
        <p:spPr>
          <a:xfrm>
            <a:off x="508000" y="1615440"/>
            <a:ext cx="10845800" cy="4561523"/>
          </a:xfrm>
        </p:spPr>
        <p:txBody>
          <a:bodyPr/>
          <a:lstStyle/>
          <a:p>
            <a:r>
              <a:rPr lang="en-US" dirty="0"/>
              <a:t>Ensure compliance with State Aid requirements</a:t>
            </a:r>
          </a:p>
          <a:p>
            <a:r>
              <a:rPr lang="en-US" dirty="0"/>
              <a:t>Provide consultation and advice</a:t>
            </a:r>
          </a:p>
          <a:p>
            <a:r>
              <a:rPr lang="en-US" dirty="0"/>
              <a:t>Provide statewide resources</a:t>
            </a:r>
          </a:p>
          <a:p>
            <a:r>
              <a:rPr lang="en-US" dirty="0"/>
              <a:t>Assist with boards and local government</a:t>
            </a:r>
          </a:p>
          <a:p>
            <a:r>
              <a:rPr lang="en-US" dirty="0"/>
              <a:t>Provide grant opportunities</a:t>
            </a:r>
          </a:p>
        </p:txBody>
      </p:sp>
      <p:sp>
        <p:nvSpPr>
          <p:cNvPr id="4" name="Date Placeholder 3">
            <a:extLst>
              <a:ext uri="{FF2B5EF4-FFF2-40B4-BE49-F238E27FC236}">
                <a16:creationId xmlns:a16="http://schemas.microsoft.com/office/drawing/2014/main" id="{199FE5E9-3659-4C21-98AA-5791ABA3E107}"/>
              </a:ext>
            </a:extLst>
          </p:cNvPr>
          <p:cNvSpPr>
            <a:spLocks noGrp="1"/>
          </p:cNvSpPr>
          <p:nvPr>
            <p:ph type="dt" sz="half" idx="10"/>
          </p:nvPr>
        </p:nvSpPr>
        <p:spPr/>
        <p:txBody>
          <a:bodyPr/>
          <a:lstStyle/>
          <a:p>
            <a:fld id="{BC8A8F74-C582-4FC2-A6B0-5AF2E8DCC97B}" type="datetime1">
              <a:rPr lang="en-US" noProof="0" smtClean="0"/>
              <a:t>2/3/2025</a:t>
            </a:fld>
            <a:endParaRPr lang="en-GB" noProof="0" dirty="0"/>
          </a:p>
        </p:txBody>
      </p:sp>
    </p:spTree>
    <p:extLst>
      <p:ext uri="{BB962C8B-B14F-4D97-AF65-F5344CB8AC3E}">
        <p14:creationId xmlns:p14="http://schemas.microsoft.com/office/powerpoint/2010/main" val="4056455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rtlCol="0"/>
          <a:lstStyle/>
          <a:p>
            <a:pPr rtl="0"/>
            <a:r>
              <a:rPr lang="en-GB" dirty="0">
                <a:highlight>
                  <a:srgbClr val="CBB677"/>
                </a:highlight>
              </a:rPr>
              <a:t>The Purpose of the Public Library</a:t>
            </a:r>
            <a:endParaRPr lang="en-US" dirty="0">
              <a:highlight>
                <a:srgbClr val="CBB677"/>
              </a:highlight>
            </a:endParaRPr>
          </a:p>
        </p:txBody>
      </p:sp>
      <p:sp>
        <p:nvSpPr>
          <p:cNvPr id="14" name="Content Placeholder 13"/>
          <p:cNvSpPr>
            <a:spLocks noGrp="1"/>
          </p:cNvSpPr>
          <p:nvPr>
            <p:ph idx="1"/>
          </p:nvPr>
        </p:nvSpPr>
        <p:spPr>
          <a:xfrm>
            <a:off x="992945" y="1690688"/>
            <a:ext cx="10515600" cy="4351338"/>
          </a:xfrm>
        </p:spPr>
        <p:txBody>
          <a:bodyPr rtlCol="0"/>
          <a:lstStyle/>
          <a:p>
            <a:pPr marL="0" indent="0">
              <a:buNone/>
            </a:pPr>
            <a:r>
              <a:rPr lang="en-US" dirty="0"/>
              <a:t>Libraries are:</a:t>
            </a:r>
          </a:p>
          <a:p>
            <a:r>
              <a:rPr lang="en-US" sz="2400" dirty="0"/>
              <a:t>Non-partisan spaces </a:t>
            </a:r>
          </a:p>
          <a:p>
            <a:r>
              <a:rPr lang="en-US" sz="2400" dirty="0"/>
              <a:t>Providers of equal access to information and resources</a:t>
            </a:r>
          </a:p>
          <a:p>
            <a:r>
              <a:rPr lang="en-US" sz="2400" dirty="0"/>
              <a:t>For everyone</a:t>
            </a:r>
          </a:p>
          <a:p>
            <a:r>
              <a:rPr lang="en-US" sz="2400" dirty="0"/>
              <a:t>Balanced</a:t>
            </a:r>
          </a:p>
          <a:p>
            <a:r>
              <a:rPr lang="en-US" sz="2400" dirty="0"/>
              <a:t>Safe spaces</a:t>
            </a:r>
          </a:p>
        </p:txBody>
      </p:sp>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BCEAAF-4B0F-4E20-9EBC-5DE75B6FA86D}" type="datetime1">
              <a:rPr kumimoji="0" lang="en-US" sz="1200" b="0" i="0" u="none" strike="noStrike" kern="1200" cap="none" spc="0" normalizeH="0" baseline="0" noProof="0" smtClean="0">
                <a:ln>
                  <a:noFill/>
                </a:ln>
                <a:solidFill>
                  <a:srgbClr val="005295">
                    <a:tint val="75000"/>
                  </a:srgbClr>
                </a:solidFill>
                <a:effectLst/>
                <a:uLnTx/>
                <a:uFillTx/>
                <a:latin typeface="Franklin Gothic Book"/>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2/3/2025</a:t>
            </a:fld>
            <a:endParaRPr kumimoji="0" lang="en-GB" sz="1200" b="0" i="0" u="none" strike="noStrike" kern="1200" cap="none" spc="0" normalizeH="0" baseline="0" noProof="0" dirty="0">
              <a:ln>
                <a:noFill/>
              </a:ln>
              <a:solidFill>
                <a:srgbClr val="005295">
                  <a:tint val="75000"/>
                </a:srgbClr>
              </a:solidFill>
              <a:effectLst/>
              <a:uLnTx/>
              <a:uFillTx/>
              <a:latin typeface="Franklin Gothic Book"/>
              <a:ea typeface="+mn-ea"/>
              <a:cs typeface="+mn-cs"/>
            </a:endParaRPr>
          </a:p>
        </p:txBody>
      </p:sp>
    </p:spTree>
    <p:extLst>
      <p:ext uri="{BB962C8B-B14F-4D97-AF65-F5344CB8AC3E}">
        <p14:creationId xmlns:p14="http://schemas.microsoft.com/office/powerpoint/2010/main" val="3221063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CCD22-B7CE-4B8C-AC45-C78AFC81C04C}"/>
              </a:ext>
            </a:extLst>
          </p:cNvPr>
          <p:cNvSpPr>
            <a:spLocks noGrp="1"/>
          </p:cNvSpPr>
          <p:nvPr>
            <p:ph type="title"/>
          </p:nvPr>
        </p:nvSpPr>
        <p:spPr>
          <a:xfrm>
            <a:off x="0" y="893276"/>
            <a:ext cx="11353800" cy="45719"/>
          </a:xfrm>
        </p:spPr>
        <p:txBody>
          <a:bodyPr>
            <a:normAutofit fontScale="90000"/>
          </a:bodyPr>
          <a:lstStyle/>
          <a:p>
            <a:r>
              <a:rPr lang="en-US" sz="4000" dirty="0">
                <a:highlight>
                  <a:srgbClr val="CBB677"/>
                </a:highlight>
              </a:rPr>
              <a:t>SC Code of Regulations 75-2: Certification Program for Public Libraries</a:t>
            </a:r>
            <a:br>
              <a:rPr lang="en-US" dirty="0"/>
            </a:br>
            <a:endParaRPr lang="en-US" dirty="0"/>
          </a:p>
        </p:txBody>
      </p:sp>
      <p:sp>
        <p:nvSpPr>
          <p:cNvPr id="3" name="Content Placeholder 2">
            <a:extLst>
              <a:ext uri="{FF2B5EF4-FFF2-40B4-BE49-F238E27FC236}">
                <a16:creationId xmlns:a16="http://schemas.microsoft.com/office/drawing/2014/main" id="{67D17818-9072-4677-B19F-805A1CBFF91B}"/>
              </a:ext>
            </a:extLst>
          </p:cNvPr>
          <p:cNvSpPr>
            <a:spLocks noGrp="1"/>
          </p:cNvSpPr>
          <p:nvPr>
            <p:ph idx="1"/>
          </p:nvPr>
        </p:nvSpPr>
        <p:spPr>
          <a:xfrm>
            <a:off x="203199" y="1300480"/>
            <a:ext cx="11150601" cy="4876483"/>
          </a:xfrm>
        </p:spPr>
        <p:txBody>
          <a:bodyPr>
            <a:normAutofit/>
          </a:bodyPr>
          <a:lstStyle/>
          <a:p>
            <a:pPr marL="0" indent="0">
              <a:buNone/>
            </a:pPr>
            <a:r>
              <a:rPr lang="en-US" dirty="0"/>
              <a:t>A. Employment Regulations. </a:t>
            </a:r>
          </a:p>
          <a:p>
            <a:r>
              <a:rPr lang="en-US" sz="2400" dirty="0"/>
              <a:t>(1) Each public library serving a population of 10,000 or more shall employ in professional positions and in pre-professional positions covered by State Aid and grant programs only those librarians and assistants holding the appropriate certificate. </a:t>
            </a:r>
          </a:p>
          <a:p>
            <a:r>
              <a:rPr lang="en-US" sz="2400" dirty="0"/>
              <a:t>(2) Failure by the trustees of any public library to meet these requirements or observe these regulations shall be deemed a valid reason for withholding all public funds unless the library board files a formal application for excuse of default and is granted exemption by the South Carolina State Library. The exemption granted shall be valid for one year only unless renewed.</a:t>
            </a:r>
          </a:p>
        </p:txBody>
      </p:sp>
      <p:sp>
        <p:nvSpPr>
          <p:cNvPr id="4" name="Date Placeholder 3">
            <a:extLst>
              <a:ext uri="{FF2B5EF4-FFF2-40B4-BE49-F238E27FC236}">
                <a16:creationId xmlns:a16="http://schemas.microsoft.com/office/drawing/2014/main" id="{90D10769-2C41-4B66-AB7A-1CE7CEF53F34}"/>
              </a:ext>
            </a:extLst>
          </p:cNvPr>
          <p:cNvSpPr>
            <a:spLocks noGrp="1"/>
          </p:cNvSpPr>
          <p:nvPr>
            <p:ph type="dt" sz="half" idx="10"/>
          </p:nvPr>
        </p:nvSpPr>
        <p:spPr/>
        <p:txBody>
          <a:bodyPr/>
          <a:lstStyle/>
          <a:p>
            <a:fld id="{BC8A8F74-C582-4FC2-A6B0-5AF2E8DCC97B}" type="datetime1">
              <a:rPr lang="en-US" noProof="0" smtClean="0"/>
              <a:t>2/3/2025</a:t>
            </a:fld>
            <a:endParaRPr lang="en-GB" noProof="0" dirty="0"/>
          </a:p>
        </p:txBody>
      </p:sp>
    </p:spTree>
    <p:extLst>
      <p:ext uri="{BB962C8B-B14F-4D97-AF65-F5344CB8AC3E}">
        <p14:creationId xmlns:p14="http://schemas.microsoft.com/office/powerpoint/2010/main" val="1820752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95BA0-31A8-42F5-804F-A11A977FF23A}"/>
              </a:ext>
            </a:extLst>
          </p:cNvPr>
          <p:cNvSpPr>
            <a:spLocks noGrp="1"/>
          </p:cNvSpPr>
          <p:nvPr>
            <p:ph type="title"/>
          </p:nvPr>
        </p:nvSpPr>
        <p:spPr>
          <a:xfrm>
            <a:off x="239151" y="681036"/>
            <a:ext cx="11114649" cy="324803"/>
          </a:xfrm>
        </p:spPr>
        <p:txBody>
          <a:bodyPr>
            <a:normAutofit fontScale="90000"/>
          </a:bodyPr>
          <a:lstStyle/>
          <a:p>
            <a:r>
              <a:rPr lang="en-US" sz="3600" dirty="0">
                <a:highlight>
                  <a:srgbClr val="CBB677"/>
                </a:highlight>
              </a:rPr>
              <a:t>SECTION 60-1-80. State Library to provide assistance to public libraries and county governments.</a:t>
            </a:r>
            <a:br>
              <a:rPr lang="en-US" dirty="0"/>
            </a:br>
            <a:endParaRPr lang="en-US" dirty="0"/>
          </a:p>
        </p:txBody>
      </p:sp>
      <p:sp>
        <p:nvSpPr>
          <p:cNvPr id="3" name="Content Placeholder 2">
            <a:extLst>
              <a:ext uri="{FF2B5EF4-FFF2-40B4-BE49-F238E27FC236}">
                <a16:creationId xmlns:a16="http://schemas.microsoft.com/office/drawing/2014/main" id="{3007795D-8B12-42D0-B184-69F15422E6F1}"/>
              </a:ext>
            </a:extLst>
          </p:cNvPr>
          <p:cNvSpPr>
            <a:spLocks noGrp="1"/>
          </p:cNvSpPr>
          <p:nvPr>
            <p:ph idx="1"/>
          </p:nvPr>
        </p:nvSpPr>
        <p:spPr>
          <a:xfrm>
            <a:off x="152401" y="1127760"/>
            <a:ext cx="11201400" cy="5049203"/>
          </a:xfrm>
        </p:spPr>
        <p:txBody>
          <a:bodyPr>
            <a:normAutofit fontScale="62500" lnSpcReduction="20000"/>
          </a:bodyPr>
          <a:lstStyle/>
          <a:p>
            <a:pPr marL="0" indent="0">
              <a:buNone/>
            </a:pPr>
            <a:r>
              <a:rPr lang="en-US" dirty="0"/>
              <a:t>The South Carolina State Library shall provide advice and assistance to public libraries, library boards, and county governments in matters concerning the establishment, support, operation, improvement, and coordination of library services. The State Library may:</a:t>
            </a:r>
            <a:br>
              <a:rPr lang="en-US" dirty="0"/>
            </a:br>
            <a:br>
              <a:rPr lang="en-US" dirty="0"/>
            </a:br>
            <a:r>
              <a:rPr lang="en-US" dirty="0"/>
              <a:t>(a) provide a staff of consultants qualified to give advisory and technical assistance to library directors and library boards;</a:t>
            </a:r>
            <a:br>
              <a:rPr lang="en-US" dirty="0"/>
            </a:br>
            <a:br>
              <a:rPr lang="en-US" dirty="0"/>
            </a:br>
            <a:r>
              <a:rPr lang="en-US" dirty="0"/>
              <a:t>(b) administer state aid and other grants-in-aid to supplement and improve public library services and promulgate regulations as may be necessary to insure effective and efficient use of grants;</a:t>
            </a:r>
            <a:br>
              <a:rPr lang="en-US" dirty="0"/>
            </a:br>
            <a:br>
              <a:rPr lang="en-US" dirty="0"/>
            </a:br>
            <a:r>
              <a:rPr lang="en-US" dirty="0"/>
              <a:t>(c) administer a certification program for public libraries and librarians, establishing regulations and procedures for the implementation of the program;</a:t>
            </a:r>
            <a:br>
              <a:rPr lang="en-US" dirty="0"/>
            </a:br>
            <a:br>
              <a:rPr lang="en-US" dirty="0"/>
            </a:br>
            <a:r>
              <a:rPr lang="en-US" dirty="0"/>
              <a:t>(d) carry out statewide programs and services which cannot be effectively or economically provided by local libraries;</a:t>
            </a:r>
            <a:br>
              <a:rPr lang="en-US" dirty="0"/>
            </a:br>
            <a:br>
              <a:rPr lang="en-US" dirty="0"/>
            </a:br>
            <a:r>
              <a:rPr lang="en-US" dirty="0"/>
              <a:t>(e) plan and coordinate the provision of library services to groups with special needs, including but not limited to the elderly, the physically handicapped, the unemployed, the poor, the functionally illiterate, and those persons who have cultural, social, or educational disadvantages that prevent them from using library services designed for persons without the disadvantages.</a:t>
            </a:r>
            <a:br>
              <a:rPr lang="en-US" dirty="0"/>
            </a:br>
            <a:endParaRPr lang="en-US" dirty="0"/>
          </a:p>
          <a:p>
            <a:pPr marL="0" indent="0">
              <a:buNone/>
            </a:pPr>
            <a:r>
              <a:rPr lang="en-US" sz="1900" dirty="0"/>
              <a:t>HISTORY: 1985 Act No. 178, Section 2.</a:t>
            </a:r>
            <a:br>
              <a:rPr lang="en-US" dirty="0"/>
            </a:br>
            <a:br>
              <a:rPr lang="en-US" dirty="0"/>
            </a:br>
            <a:endParaRPr lang="en-US" dirty="0"/>
          </a:p>
        </p:txBody>
      </p:sp>
      <p:sp>
        <p:nvSpPr>
          <p:cNvPr id="4" name="Date Placeholder 3">
            <a:extLst>
              <a:ext uri="{FF2B5EF4-FFF2-40B4-BE49-F238E27FC236}">
                <a16:creationId xmlns:a16="http://schemas.microsoft.com/office/drawing/2014/main" id="{A25A1953-DE9D-47B6-A843-6D68AE4533FA}"/>
              </a:ext>
            </a:extLst>
          </p:cNvPr>
          <p:cNvSpPr>
            <a:spLocks noGrp="1"/>
          </p:cNvSpPr>
          <p:nvPr>
            <p:ph type="dt" sz="half" idx="10"/>
          </p:nvPr>
        </p:nvSpPr>
        <p:spPr/>
        <p:txBody>
          <a:bodyPr/>
          <a:lstStyle/>
          <a:p>
            <a:fld id="{BC8A8F74-C582-4FC2-A6B0-5AF2E8DCC97B}" type="datetime1">
              <a:rPr lang="en-US" noProof="0" smtClean="0"/>
              <a:t>2/3/2025</a:t>
            </a:fld>
            <a:endParaRPr lang="en-GB" noProof="0" dirty="0"/>
          </a:p>
        </p:txBody>
      </p:sp>
    </p:spTree>
    <p:extLst>
      <p:ext uri="{BB962C8B-B14F-4D97-AF65-F5344CB8AC3E}">
        <p14:creationId xmlns:p14="http://schemas.microsoft.com/office/powerpoint/2010/main" val="3600365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E4A03-5577-47E5-BE62-E9ADC5313AA9}"/>
              </a:ext>
            </a:extLst>
          </p:cNvPr>
          <p:cNvSpPr>
            <a:spLocks noGrp="1"/>
          </p:cNvSpPr>
          <p:nvPr>
            <p:ph type="title"/>
          </p:nvPr>
        </p:nvSpPr>
        <p:spPr>
          <a:xfrm>
            <a:off x="260252" y="365126"/>
            <a:ext cx="11093548" cy="704019"/>
          </a:xfrm>
        </p:spPr>
        <p:txBody>
          <a:bodyPr>
            <a:normAutofit fontScale="90000"/>
          </a:bodyPr>
          <a:lstStyle/>
          <a:p>
            <a:r>
              <a:rPr lang="en-US" sz="2700" dirty="0">
                <a:highlight>
                  <a:srgbClr val="CBB677"/>
                </a:highlight>
              </a:rPr>
              <a:t>SECTION 60-1-90. Administration of state and federal grants to public libraries; eligibility for grants.</a:t>
            </a:r>
            <a:br>
              <a:rPr lang="en-US" dirty="0"/>
            </a:br>
            <a:endParaRPr lang="en-US" dirty="0"/>
          </a:p>
        </p:txBody>
      </p:sp>
      <p:sp>
        <p:nvSpPr>
          <p:cNvPr id="3" name="Content Placeholder 2">
            <a:extLst>
              <a:ext uri="{FF2B5EF4-FFF2-40B4-BE49-F238E27FC236}">
                <a16:creationId xmlns:a16="http://schemas.microsoft.com/office/drawing/2014/main" id="{A85B498A-3F9B-49B9-8021-20865AE73D66}"/>
              </a:ext>
            </a:extLst>
          </p:cNvPr>
          <p:cNvSpPr>
            <a:spLocks noGrp="1"/>
          </p:cNvSpPr>
          <p:nvPr>
            <p:ph idx="1"/>
          </p:nvPr>
        </p:nvSpPr>
        <p:spPr>
          <a:xfrm>
            <a:off x="555674" y="1273126"/>
            <a:ext cx="10798126" cy="4903837"/>
          </a:xfrm>
        </p:spPr>
        <p:txBody>
          <a:bodyPr/>
          <a:lstStyle/>
          <a:p>
            <a:pPr marL="0" indent="0">
              <a:buNone/>
            </a:pPr>
            <a:r>
              <a:rPr lang="en-US" dirty="0"/>
              <a:t>Any public library which accepts state and federal grants administered by the South Carolina State Library may not use the grants to replace local funding for the library. In order to qualify for grants, libraries shall meet maintenance of effort requirements set by the State Library Board in accord with state and federal regulations.</a:t>
            </a:r>
            <a:br>
              <a:rPr lang="en-US" dirty="0"/>
            </a:br>
            <a:r>
              <a:rPr lang="en-US" dirty="0"/>
              <a:t>HISTORY: 1985 Act No. 178, Section 2.</a:t>
            </a:r>
          </a:p>
        </p:txBody>
      </p:sp>
      <p:sp>
        <p:nvSpPr>
          <p:cNvPr id="4" name="Date Placeholder 3">
            <a:extLst>
              <a:ext uri="{FF2B5EF4-FFF2-40B4-BE49-F238E27FC236}">
                <a16:creationId xmlns:a16="http://schemas.microsoft.com/office/drawing/2014/main" id="{3DE32B69-A1A9-4B34-8296-CCDCD2EA4A97}"/>
              </a:ext>
            </a:extLst>
          </p:cNvPr>
          <p:cNvSpPr>
            <a:spLocks noGrp="1"/>
          </p:cNvSpPr>
          <p:nvPr>
            <p:ph type="dt" sz="half" idx="10"/>
          </p:nvPr>
        </p:nvSpPr>
        <p:spPr/>
        <p:txBody>
          <a:bodyPr/>
          <a:lstStyle/>
          <a:p>
            <a:fld id="{BC8A8F74-C582-4FC2-A6B0-5AF2E8DCC97B}" type="datetime1">
              <a:rPr lang="en-US" noProof="0" smtClean="0"/>
              <a:t>2/3/2025</a:t>
            </a:fld>
            <a:endParaRPr lang="en-GB" noProof="0" dirty="0"/>
          </a:p>
        </p:txBody>
      </p:sp>
    </p:spTree>
    <p:extLst>
      <p:ext uri="{BB962C8B-B14F-4D97-AF65-F5344CB8AC3E}">
        <p14:creationId xmlns:p14="http://schemas.microsoft.com/office/powerpoint/2010/main" val="925572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728AA-8466-4696-91B1-60991CA7BF0C}"/>
              </a:ext>
            </a:extLst>
          </p:cNvPr>
          <p:cNvSpPr>
            <a:spLocks noGrp="1"/>
          </p:cNvSpPr>
          <p:nvPr>
            <p:ph type="title"/>
          </p:nvPr>
        </p:nvSpPr>
        <p:spPr>
          <a:xfrm>
            <a:off x="98474" y="365126"/>
            <a:ext cx="11255326" cy="704020"/>
          </a:xfrm>
        </p:spPr>
        <p:txBody>
          <a:bodyPr>
            <a:normAutofit fontScale="90000"/>
          </a:bodyPr>
          <a:lstStyle/>
          <a:p>
            <a:r>
              <a:rPr lang="en-US" sz="3100" dirty="0">
                <a:highlight>
                  <a:srgbClr val="CBB677"/>
                </a:highlight>
              </a:rPr>
              <a:t>SECTION 60-1-100. Services of libraries open to public; fees for certain services; provision for penalties.</a:t>
            </a:r>
            <a:br>
              <a:rPr lang="en-US" dirty="0"/>
            </a:br>
            <a:endParaRPr lang="en-US" dirty="0"/>
          </a:p>
        </p:txBody>
      </p:sp>
      <p:sp>
        <p:nvSpPr>
          <p:cNvPr id="3" name="Content Placeholder 2">
            <a:extLst>
              <a:ext uri="{FF2B5EF4-FFF2-40B4-BE49-F238E27FC236}">
                <a16:creationId xmlns:a16="http://schemas.microsoft.com/office/drawing/2014/main" id="{615178D7-DEFE-4DA8-8EFD-3717B41CFAB9}"/>
              </a:ext>
            </a:extLst>
          </p:cNvPr>
          <p:cNvSpPr>
            <a:spLocks noGrp="1"/>
          </p:cNvSpPr>
          <p:nvPr>
            <p:ph idx="1"/>
          </p:nvPr>
        </p:nvSpPr>
        <p:spPr>
          <a:xfrm>
            <a:off x="154745" y="1069146"/>
            <a:ext cx="11199055" cy="5107817"/>
          </a:xfrm>
        </p:spPr>
        <p:txBody>
          <a:bodyPr>
            <a:normAutofit/>
          </a:bodyPr>
          <a:lstStyle/>
          <a:p>
            <a:pPr marL="0" indent="0">
              <a:buNone/>
            </a:pPr>
            <a:r>
              <a:rPr lang="en-US" sz="2400" dirty="0"/>
              <a:t>The services and resources of the South Carolina State Library and any public library receiving state and federal funds administered by the State Library are free for use by all persons living within South Carolina or the county or region served, except each public library board may fix and each public library may collect reasonable fees and service charges as the board considers necessary to offset the costs of special library services. The State Library may charge fees for the cost of on-line reference services and other nontraditional library services and retain the fees to offset the cost of the services. A board may assess fines, penalties, damages, or replacement costs for the loss of, damage to, or failure to return any library property or material. The use of a library is subject to regulations adopted by the library's board and the board may extend use of the library to nonresidents upon terms and conditions as it may prescribe.</a:t>
            </a:r>
          </a:p>
        </p:txBody>
      </p:sp>
      <p:sp>
        <p:nvSpPr>
          <p:cNvPr id="4" name="Date Placeholder 3">
            <a:extLst>
              <a:ext uri="{FF2B5EF4-FFF2-40B4-BE49-F238E27FC236}">
                <a16:creationId xmlns:a16="http://schemas.microsoft.com/office/drawing/2014/main" id="{F4B9EBEA-EA19-46D1-BF22-D057A20DECC9}"/>
              </a:ext>
            </a:extLst>
          </p:cNvPr>
          <p:cNvSpPr>
            <a:spLocks noGrp="1"/>
          </p:cNvSpPr>
          <p:nvPr>
            <p:ph type="dt" sz="half" idx="10"/>
          </p:nvPr>
        </p:nvSpPr>
        <p:spPr/>
        <p:txBody>
          <a:bodyPr/>
          <a:lstStyle/>
          <a:p>
            <a:fld id="{BC8A8F74-C582-4FC2-A6B0-5AF2E8DCC97B}" type="datetime1">
              <a:rPr lang="en-US" noProof="0" smtClean="0"/>
              <a:t>2/3/2025</a:t>
            </a:fld>
            <a:endParaRPr lang="en-GB" noProof="0" dirty="0"/>
          </a:p>
        </p:txBody>
      </p:sp>
    </p:spTree>
    <p:extLst>
      <p:ext uri="{BB962C8B-B14F-4D97-AF65-F5344CB8AC3E}">
        <p14:creationId xmlns:p14="http://schemas.microsoft.com/office/powerpoint/2010/main" val="52039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477E5-EA76-4F55-8BE6-1BEF055568AD}"/>
              </a:ext>
            </a:extLst>
          </p:cNvPr>
          <p:cNvSpPr>
            <a:spLocks noGrp="1"/>
          </p:cNvSpPr>
          <p:nvPr>
            <p:ph type="title"/>
          </p:nvPr>
        </p:nvSpPr>
        <p:spPr>
          <a:xfrm>
            <a:off x="239151" y="189915"/>
            <a:ext cx="11114649" cy="984737"/>
          </a:xfrm>
        </p:spPr>
        <p:txBody>
          <a:bodyPr>
            <a:normAutofit fontScale="90000"/>
          </a:bodyPr>
          <a:lstStyle/>
          <a:p>
            <a:r>
              <a:rPr lang="en-US" sz="2700" dirty="0">
                <a:highlight>
                  <a:srgbClr val="CBB677"/>
                </a:highlight>
              </a:rPr>
              <a:t>SECTION 60-1-130. State Library to promote cooperation among governmental bodies and libraries for the sharing of resources.</a:t>
            </a:r>
            <a:br>
              <a:rPr lang="en-US" dirty="0"/>
            </a:br>
            <a:endParaRPr lang="en-US" dirty="0"/>
          </a:p>
        </p:txBody>
      </p:sp>
      <p:sp>
        <p:nvSpPr>
          <p:cNvPr id="3" name="Content Placeholder 2">
            <a:extLst>
              <a:ext uri="{FF2B5EF4-FFF2-40B4-BE49-F238E27FC236}">
                <a16:creationId xmlns:a16="http://schemas.microsoft.com/office/drawing/2014/main" id="{99947416-C8B5-407A-B598-600EFA722426}"/>
              </a:ext>
            </a:extLst>
          </p:cNvPr>
          <p:cNvSpPr>
            <a:spLocks noGrp="1"/>
          </p:cNvSpPr>
          <p:nvPr>
            <p:ph idx="1"/>
          </p:nvPr>
        </p:nvSpPr>
        <p:spPr>
          <a:xfrm>
            <a:off x="506437" y="1174652"/>
            <a:ext cx="10847363" cy="5002311"/>
          </a:xfrm>
        </p:spPr>
        <p:txBody>
          <a:bodyPr>
            <a:normAutofit/>
          </a:bodyPr>
          <a:lstStyle/>
          <a:p>
            <a:pPr marL="0" indent="0">
              <a:buNone/>
            </a:pPr>
            <a:r>
              <a:rPr lang="en-US" sz="2400" dirty="0"/>
              <a:t>The South Carolina State Library shall promote cooperation among governmental bodies, including but not limited to, departments, agencies, institutions, boards, committees, and commissions of the State and political subdivisions of the State, including school districts, and among libraries of all types and shall encourage the sharing of resources among libraries at all service levels. None of the provisions of this chapter may be construed to interfere with the authority of the governing boards of institutions of higher learning or the governing boards of public, school, or special libraries.</a:t>
            </a:r>
            <a:br>
              <a:rPr lang="en-US" sz="2400" dirty="0"/>
            </a:br>
            <a:br>
              <a:rPr lang="en-US" sz="2400" dirty="0"/>
            </a:br>
            <a:r>
              <a:rPr lang="en-US" sz="2400" dirty="0"/>
              <a:t>HISTORY: 1985 Act No. 178, Section 2.</a:t>
            </a:r>
          </a:p>
        </p:txBody>
      </p:sp>
      <p:sp>
        <p:nvSpPr>
          <p:cNvPr id="4" name="Date Placeholder 3">
            <a:extLst>
              <a:ext uri="{FF2B5EF4-FFF2-40B4-BE49-F238E27FC236}">
                <a16:creationId xmlns:a16="http://schemas.microsoft.com/office/drawing/2014/main" id="{49417B07-D8E1-41FB-85D7-A8C18F29C168}"/>
              </a:ext>
            </a:extLst>
          </p:cNvPr>
          <p:cNvSpPr>
            <a:spLocks noGrp="1"/>
          </p:cNvSpPr>
          <p:nvPr>
            <p:ph type="dt" sz="half" idx="10"/>
          </p:nvPr>
        </p:nvSpPr>
        <p:spPr/>
        <p:txBody>
          <a:bodyPr/>
          <a:lstStyle/>
          <a:p>
            <a:fld id="{BC8A8F74-C582-4FC2-A6B0-5AF2E8DCC97B}" type="datetime1">
              <a:rPr lang="en-US" noProof="0" smtClean="0"/>
              <a:t>2/3/2025</a:t>
            </a:fld>
            <a:endParaRPr lang="en-GB" noProof="0" dirty="0"/>
          </a:p>
        </p:txBody>
      </p:sp>
    </p:spTree>
    <p:extLst>
      <p:ext uri="{BB962C8B-B14F-4D97-AF65-F5344CB8AC3E}">
        <p14:creationId xmlns:p14="http://schemas.microsoft.com/office/powerpoint/2010/main" val="2134286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33E10-F572-4162-98E5-247841EE3D8C}"/>
              </a:ext>
            </a:extLst>
          </p:cNvPr>
          <p:cNvSpPr>
            <a:spLocks noGrp="1"/>
          </p:cNvSpPr>
          <p:nvPr>
            <p:ph type="title"/>
          </p:nvPr>
        </p:nvSpPr>
        <p:spPr>
          <a:xfrm>
            <a:off x="246185" y="365125"/>
            <a:ext cx="11107615" cy="549275"/>
          </a:xfrm>
        </p:spPr>
        <p:txBody>
          <a:bodyPr>
            <a:noAutofit/>
          </a:bodyPr>
          <a:lstStyle/>
          <a:p>
            <a:r>
              <a:rPr lang="en-US" sz="2800" dirty="0">
                <a:highlight>
                  <a:srgbClr val="CBB677"/>
                </a:highlight>
              </a:rPr>
              <a:t>SECTION 60-1-140. State Library to establish statewide library network.</a:t>
            </a:r>
          </a:p>
        </p:txBody>
      </p:sp>
      <p:sp>
        <p:nvSpPr>
          <p:cNvPr id="3" name="Content Placeholder 2">
            <a:extLst>
              <a:ext uri="{FF2B5EF4-FFF2-40B4-BE49-F238E27FC236}">
                <a16:creationId xmlns:a16="http://schemas.microsoft.com/office/drawing/2014/main" id="{D5D4A26C-A4E5-4FB5-A434-0BC2421132FB}"/>
              </a:ext>
            </a:extLst>
          </p:cNvPr>
          <p:cNvSpPr>
            <a:spLocks noGrp="1"/>
          </p:cNvSpPr>
          <p:nvPr>
            <p:ph idx="1"/>
          </p:nvPr>
        </p:nvSpPr>
        <p:spPr>
          <a:xfrm>
            <a:off x="604911" y="1167619"/>
            <a:ext cx="10847363" cy="5023412"/>
          </a:xfrm>
        </p:spPr>
        <p:txBody>
          <a:bodyPr>
            <a:noAutofit/>
          </a:bodyPr>
          <a:lstStyle/>
          <a:p>
            <a:pPr marL="0" indent="0">
              <a:buNone/>
            </a:pPr>
            <a:r>
              <a:rPr lang="en-US" sz="2000" dirty="0"/>
              <a:t>The South Carolina State Library shall plan, develop, and operate a statewide library network to facilitate the sharing of resources and information among South Carolina libraries and to make resources and information more easily accessible to li </a:t>
            </a:r>
            <a:r>
              <a:rPr lang="en-US" sz="2000" dirty="0" err="1"/>
              <a:t>brary</a:t>
            </a:r>
            <a:r>
              <a:rPr lang="en-US" sz="2000" dirty="0"/>
              <a:t> users anywhere in the State. To this end, the State Library may: </a:t>
            </a:r>
          </a:p>
          <a:p>
            <a:pPr marL="0" indent="0">
              <a:buNone/>
            </a:pPr>
            <a:r>
              <a:rPr lang="en-US" sz="1400" dirty="0"/>
              <a:t>	(a) recommend statewide priorities for interlibrary cooperation and resource sharing;</a:t>
            </a:r>
            <a:br>
              <a:rPr lang="en-US" sz="1400" dirty="0"/>
            </a:br>
            <a:r>
              <a:rPr lang="en-US" sz="1400" dirty="0"/>
              <a:t>	(b) develop and publish a state plan for library network activities;</a:t>
            </a:r>
            <a:br>
              <a:rPr lang="en-US" sz="1400" dirty="0"/>
            </a:br>
            <a:r>
              <a:rPr lang="en-US" sz="1400" dirty="0"/>
              <a:t>	(c) promulgate policies, regulations, and guidelines consistent with the provisions of this chapter;</a:t>
            </a:r>
            <a:br>
              <a:rPr lang="en-US" sz="1400" dirty="0"/>
            </a:br>
            <a:r>
              <a:rPr lang="en-US" sz="1400" dirty="0"/>
              <a:t>	(d) establish and operate a network computer system and telecommunication systems which will expedite interlibrary loan, 	reference, and referral;</a:t>
            </a:r>
            <a:br>
              <a:rPr lang="en-US" sz="1400" dirty="0"/>
            </a:br>
            <a:r>
              <a:rPr lang="en-US" sz="1400" dirty="0"/>
              <a:t>	(e) acquire or create computer programs and data bases and make them available to libraries of the network;</a:t>
            </a:r>
            <a:br>
              <a:rPr lang="en-US" sz="1400" dirty="0"/>
            </a:br>
            <a:r>
              <a:rPr lang="en-US" sz="1400" dirty="0"/>
              <a:t>	(f) provide grants for networking activities and establish standards under which libraries may be eligible for the grants;</a:t>
            </a:r>
            <a:br>
              <a:rPr lang="en-US" sz="1400" dirty="0"/>
            </a:br>
            <a:r>
              <a:rPr lang="en-US" sz="1400" dirty="0"/>
              <a:t>	(g) encourage public awareness of the need for interlibrary cooperation and resource sharing;</a:t>
            </a:r>
            <a:br>
              <a:rPr lang="en-US" sz="1400" dirty="0"/>
            </a:br>
            <a:r>
              <a:rPr lang="en-US" sz="1400" dirty="0"/>
              <a:t>	(h) provide for state participation in and compatibility with regional, national, or international library networks and systems which 	will increase the quality of library service to the people of this State;</a:t>
            </a:r>
            <a:br>
              <a:rPr lang="en-US" sz="1400" dirty="0"/>
            </a:br>
            <a:r>
              <a:rPr lang="en-US" sz="1400" dirty="0"/>
              <a:t>	(</a:t>
            </a:r>
            <a:r>
              <a:rPr lang="en-US" sz="1400" dirty="0" err="1"/>
              <a:t>i</a:t>
            </a:r>
            <a:r>
              <a:rPr lang="en-US" sz="1400" dirty="0"/>
              <a:t>) encourage and assist the efforts of libraries and local governments to develop mutual and cooperative solutions to library 	service problems;</a:t>
            </a:r>
            <a:br>
              <a:rPr lang="en-US" sz="1400" dirty="0"/>
            </a:br>
            <a:r>
              <a:rPr lang="en-US" sz="1400" dirty="0"/>
              <a:t>	(j) establish a network advisory body made up of representatives of the several network constituencies to advise and assist the 	State Library in network planning and development.</a:t>
            </a:r>
            <a:br>
              <a:rPr lang="en-US" sz="1400" dirty="0"/>
            </a:br>
            <a:br>
              <a:rPr lang="en-US" sz="1400" dirty="0"/>
            </a:br>
            <a:r>
              <a:rPr lang="en-US" sz="1400" dirty="0"/>
              <a:t>HISTORY: 1985 Act No. 178, Section 2. </a:t>
            </a:r>
          </a:p>
        </p:txBody>
      </p:sp>
      <p:sp>
        <p:nvSpPr>
          <p:cNvPr id="4" name="Date Placeholder 3">
            <a:extLst>
              <a:ext uri="{FF2B5EF4-FFF2-40B4-BE49-F238E27FC236}">
                <a16:creationId xmlns:a16="http://schemas.microsoft.com/office/drawing/2014/main" id="{8D9B44B0-8E05-4AFE-9D32-83BB6999FD30}"/>
              </a:ext>
            </a:extLst>
          </p:cNvPr>
          <p:cNvSpPr>
            <a:spLocks noGrp="1"/>
          </p:cNvSpPr>
          <p:nvPr>
            <p:ph type="dt" sz="half" idx="10"/>
          </p:nvPr>
        </p:nvSpPr>
        <p:spPr/>
        <p:txBody>
          <a:bodyPr/>
          <a:lstStyle/>
          <a:p>
            <a:fld id="{BC8A8F74-C582-4FC2-A6B0-5AF2E8DCC97B}" type="datetime1">
              <a:rPr lang="en-US" noProof="0" smtClean="0"/>
              <a:t>2/3/2025</a:t>
            </a:fld>
            <a:endParaRPr lang="en-GB" noProof="0" dirty="0"/>
          </a:p>
        </p:txBody>
      </p:sp>
    </p:spTree>
    <p:extLst>
      <p:ext uri="{BB962C8B-B14F-4D97-AF65-F5344CB8AC3E}">
        <p14:creationId xmlns:p14="http://schemas.microsoft.com/office/powerpoint/2010/main" val="308656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9280" y="335281"/>
            <a:ext cx="10764520" cy="1355408"/>
          </a:xfrm>
        </p:spPr>
        <p:txBody>
          <a:bodyPr/>
          <a:lstStyle/>
          <a:p>
            <a:r>
              <a:rPr lang="en-US" dirty="0">
                <a:highlight>
                  <a:srgbClr val="CBB677"/>
                </a:highlight>
              </a:rPr>
              <a:t>Role of Friends Group</a:t>
            </a:r>
          </a:p>
        </p:txBody>
      </p:sp>
      <p:sp>
        <p:nvSpPr>
          <p:cNvPr id="3" name="Content Placeholder 2"/>
          <p:cNvSpPr>
            <a:spLocks noGrp="1"/>
          </p:cNvSpPr>
          <p:nvPr>
            <p:ph idx="1"/>
          </p:nvPr>
        </p:nvSpPr>
        <p:spPr/>
        <p:txBody>
          <a:bodyPr/>
          <a:lstStyle/>
          <a:p>
            <a:r>
              <a:rPr lang="en-US" dirty="0"/>
              <a:t>Raise funds on behalf of Library</a:t>
            </a:r>
          </a:p>
          <a:p>
            <a:r>
              <a:rPr lang="en-US" dirty="0"/>
              <a:t>Conduct book sales</a:t>
            </a:r>
          </a:p>
          <a:p>
            <a:r>
              <a:rPr lang="en-US" dirty="0"/>
              <a:t>Provide funding to the library for special projects</a:t>
            </a:r>
          </a:p>
          <a:p>
            <a:r>
              <a:rPr lang="en-US" dirty="0"/>
              <a:t>Can not give funding to other entities</a:t>
            </a:r>
          </a:p>
          <a:p>
            <a:r>
              <a:rPr lang="en-US" dirty="0"/>
              <a:t>Does not have role in collections</a:t>
            </a:r>
          </a:p>
          <a:p>
            <a:endParaRPr lang="en-US" dirty="0"/>
          </a:p>
        </p:txBody>
      </p:sp>
      <p:sp>
        <p:nvSpPr>
          <p:cNvPr id="4" name="Date Placeholder 3"/>
          <p:cNvSpPr>
            <a:spLocks noGrp="1"/>
          </p:cNvSpPr>
          <p:nvPr>
            <p:ph type="dt" sz="half" idx="10"/>
          </p:nvPr>
        </p:nvSpPr>
        <p:spPr/>
        <p:txBody>
          <a:bodyPr/>
          <a:lstStyle/>
          <a:p>
            <a:fld id="{CCA72910-4B81-402F-80AD-94D9DF220E62}" type="datetime1">
              <a:rPr lang="en-US" noProof="0" smtClean="0"/>
              <a:t>2/3/2025</a:t>
            </a:fld>
            <a:endParaRPr lang="en-GB" noProof="0" dirty="0"/>
          </a:p>
        </p:txBody>
      </p:sp>
    </p:spTree>
    <p:extLst>
      <p:ext uri="{BB962C8B-B14F-4D97-AF65-F5344CB8AC3E}">
        <p14:creationId xmlns:p14="http://schemas.microsoft.com/office/powerpoint/2010/main" val="815882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160" y="386080"/>
            <a:ext cx="10835640" cy="1304608"/>
          </a:xfrm>
        </p:spPr>
        <p:txBody>
          <a:bodyPr/>
          <a:lstStyle/>
          <a:p>
            <a:r>
              <a:rPr lang="en-US" dirty="0">
                <a:highlight>
                  <a:srgbClr val="CBB677"/>
                </a:highlight>
              </a:rPr>
              <a:t>Role of South Carolina Legislature</a:t>
            </a:r>
          </a:p>
        </p:txBody>
      </p:sp>
      <p:sp>
        <p:nvSpPr>
          <p:cNvPr id="3" name="Content Placeholder 2"/>
          <p:cNvSpPr>
            <a:spLocks noGrp="1"/>
          </p:cNvSpPr>
          <p:nvPr>
            <p:ph idx="1"/>
          </p:nvPr>
        </p:nvSpPr>
        <p:spPr/>
        <p:txBody>
          <a:bodyPr/>
          <a:lstStyle/>
          <a:p>
            <a:r>
              <a:rPr lang="en-US" dirty="0"/>
              <a:t>Balance funds for ALL state agencies</a:t>
            </a:r>
          </a:p>
          <a:p>
            <a:r>
              <a:rPr lang="en-US" dirty="0"/>
              <a:t>Appropriate funds for specific purpose</a:t>
            </a:r>
          </a:p>
          <a:p>
            <a:r>
              <a:rPr lang="en-US" dirty="0"/>
              <a:t>Attend Library functions</a:t>
            </a:r>
          </a:p>
          <a:p>
            <a:endParaRPr lang="en-US" dirty="0"/>
          </a:p>
        </p:txBody>
      </p:sp>
      <p:sp>
        <p:nvSpPr>
          <p:cNvPr id="4" name="Date Placeholder 3"/>
          <p:cNvSpPr>
            <a:spLocks noGrp="1"/>
          </p:cNvSpPr>
          <p:nvPr>
            <p:ph type="dt" sz="half" idx="10"/>
          </p:nvPr>
        </p:nvSpPr>
        <p:spPr/>
        <p:txBody>
          <a:bodyPr/>
          <a:lstStyle/>
          <a:p>
            <a:fld id="{CCA72910-4B81-402F-80AD-94D9DF220E62}" type="datetime1">
              <a:rPr lang="en-US" noProof="0" smtClean="0"/>
              <a:t>2/3/2025</a:t>
            </a:fld>
            <a:endParaRPr lang="en-GB" noProof="0" dirty="0"/>
          </a:p>
        </p:txBody>
      </p:sp>
    </p:spTree>
    <p:extLst>
      <p:ext uri="{BB962C8B-B14F-4D97-AF65-F5344CB8AC3E}">
        <p14:creationId xmlns:p14="http://schemas.microsoft.com/office/powerpoint/2010/main" val="2788966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84E75-E0F6-42E3-B817-78AD36BF2B5F}"/>
              </a:ext>
            </a:extLst>
          </p:cNvPr>
          <p:cNvSpPr>
            <a:spLocks noGrp="1"/>
          </p:cNvSpPr>
          <p:nvPr>
            <p:ph type="title"/>
          </p:nvPr>
        </p:nvSpPr>
        <p:spPr>
          <a:xfrm>
            <a:off x="133643" y="136526"/>
            <a:ext cx="11220157" cy="735672"/>
          </a:xfrm>
        </p:spPr>
        <p:txBody>
          <a:bodyPr/>
          <a:lstStyle/>
          <a:p>
            <a:r>
              <a:rPr lang="en-US" dirty="0">
                <a:highlight>
                  <a:srgbClr val="CBB677"/>
                </a:highlight>
              </a:rPr>
              <a:t>South Carolina Legislative Timeline</a:t>
            </a:r>
          </a:p>
        </p:txBody>
      </p:sp>
      <p:sp>
        <p:nvSpPr>
          <p:cNvPr id="3" name="Content Placeholder 2">
            <a:extLst>
              <a:ext uri="{FF2B5EF4-FFF2-40B4-BE49-F238E27FC236}">
                <a16:creationId xmlns:a16="http://schemas.microsoft.com/office/drawing/2014/main" id="{208A6FB7-B9A3-46ED-B9F2-B599CC5770A4}"/>
              </a:ext>
            </a:extLst>
          </p:cNvPr>
          <p:cNvSpPr>
            <a:spLocks noGrp="1"/>
          </p:cNvSpPr>
          <p:nvPr>
            <p:ph idx="1"/>
          </p:nvPr>
        </p:nvSpPr>
        <p:spPr>
          <a:xfrm>
            <a:off x="203983" y="872198"/>
            <a:ext cx="11149818" cy="5304765"/>
          </a:xfrm>
        </p:spPr>
        <p:txBody>
          <a:bodyPr>
            <a:normAutofit/>
          </a:bodyPr>
          <a:lstStyle/>
          <a:p>
            <a:r>
              <a:rPr lang="en-US" sz="2000" dirty="0"/>
              <a:t>State Library submits budget to Governor – September / October</a:t>
            </a:r>
          </a:p>
          <a:p>
            <a:r>
              <a:rPr lang="en-US" sz="2000" dirty="0"/>
              <a:t>Governor’s Budget Announced – December</a:t>
            </a:r>
          </a:p>
          <a:p>
            <a:r>
              <a:rPr lang="en-US" sz="2000" dirty="0"/>
              <a:t>State Library to present to House Ways &amp; Means – January /February</a:t>
            </a:r>
          </a:p>
          <a:p>
            <a:r>
              <a:rPr lang="en-US" sz="2000" dirty="0"/>
              <a:t>House Ways &amp; Means finishes budget – February/March</a:t>
            </a:r>
          </a:p>
          <a:p>
            <a:r>
              <a:rPr lang="en-US" sz="2000" dirty="0"/>
              <a:t>State Library to present to Senate Finance – February/March</a:t>
            </a:r>
          </a:p>
          <a:p>
            <a:r>
              <a:rPr lang="en-US" sz="2000" dirty="0"/>
              <a:t>Full House Debates – March</a:t>
            </a:r>
          </a:p>
          <a:p>
            <a:pPr lvl="1"/>
            <a:r>
              <a:rPr lang="en-US" sz="2000" dirty="0"/>
              <a:t>Provisos Introduced</a:t>
            </a:r>
          </a:p>
          <a:p>
            <a:r>
              <a:rPr lang="en-US" sz="2000" dirty="0"/>
              <a:t>Senate Finance finishes budget – March / April</a:t>
            </a:r>
          </a:p>
          <a:p>
            <a:r>
              <a:rPr lang="en-US" sz="2000" dirty="0"/>
              <a:t>Full Senate Debates – April/May</a:t>
            </a:r>
          </a:p>
          <a:p>
            <a:r>
              <a:rPr lang="en-US" sz="2000" dirty="0"/>
              <a:t>Conference Committee if House and Senate don’t agree – May</a:t>
            </a:r>
          </a:p>
          <a:p>
            <a:r>
              <a:rPr lang="en-US" sz="2000" dirty="0"/>
              <a:t>Finalized budget – May/June </a:t>
            </a:r>
          </a:p>
          <a:p>
            <a:endParaRPr lang="en-US" dirty="0"/>
          </a:p>
        </p:txBody>
      </p:sp>
      <p:sp>
        <p:nvSpPr>
          <p:cNvPr id="4" name="Date Placeholder 3">
            <a:extLst>
              <a:ext uri="{FF2B5EF4-FFF2-40B4-BE49-F238E27FC236}">
                <a16:creationId xmlns:a16="http://schemas.microsoft.com/office/drawing/2014/main" id="{CA440427-2585-4044-AA64-0F6DD78E9750}"/>
              </a:ext>
            </a:extLst>
          </p:cNvPr>
          <p:cNvSpPr>
            <a:spLocks noGrp="1"/>
          </p:cNvSpPr>
          <p:nvPr>
            <p:ph type="dt" sz="half" idx="10"/>
          </p:nvPr>
        </p:nvSpPr>
        <p:spPr/>
        <p:txBody>
          <a:bodyPr/>
          <a:lstStyle/>
          <a:p>
            <a:fld id="{BC8A8F74-C582-4FC2-A6B0-5AF2E8DCC97B}" type="datetime1">
              <a:rPr lang="en-US" noProof="0" smtClean="0"/>
              <a:t>2/3/2025</a:t>
            </a:fld>
            <a:endParaRPr lang="en-GB" noProof="0" dirty="0"/>
          </a:p>
        </p:txBody>
      </p:sp>
    </p:spTree>
    <p:extLst>
      <p:ext uri="{BB962C8B-B14F-4D97-AF65-F5344CB8AC3E}">
        <p14:creationId xmlns:p14="http://schemas.microsoft.com/office/powerpoint/2010/main" val="644076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640" y="325121"/>
            <a:ext cx="11059160" cy="1365568"/>
          </a:xfrm>
        </p:spPr>
        <p:txBody>
          <a:bodyPr/>
          <a:lstStyle/>
          <a:p>
            <a:r>
              <a:rPr lang="en-US" dirty="0">
                <a:highlight>
                  <a:srgbClr val="CBB677"/>
                </a:highlight>
              </a:rPr>
              <a:t>Role of Federal Government</a:t>
            </a:r>
          </a:p>
        </p:txBody>
      </p:sp>
      <p:sp>
        <p:nvSpPr>
          <p:cNvPr id="3" name="Content Placeholder 2"/>
          <p:cNvSpPr>
            <a:spLocks noGrp="1"/>
          </p:cNvSpPr>
          <p:nvPr>
            <p:ph idx="1"/>
          </p:nvPr>
        </p:nvSpPr>
        <p:spPr>
          <a:xfrm>
            <a:off x="619760" y="1690689"/>
            <a:ext cx="10734040" cy="4486274"/>
          </a:xfrm>
        </p:spPr>
        <p:txBody>
          <a:bodyPr>
            <a:normAutofit/>
          </a:bodyPr>
          <a:lstStyle/>
          <a:p>
            <a:r>
              <a:rPr lang="en-US" dirty="0"/>
              <a:t>Approve funds for federal agencies</a:t>
            </a:r>
          </a:p>
          <a:p>
            <a:r>
              <a:rPr lang="en-US" dirty="0"/>
              <a:t>Federal agencies impacting libraries:</a:t>
            </a:r>
          </a:p>
          <a:p>
            <a:pPr lvl="1"/>
            <a:r>
              <a:rPr lang="en-US" dirty="0"/>
              <a:t>Institute of Museum and Library Services</a:t>
            </a:r>
          </a:p>
          <a:p>
            <a:pPr lvl="1"/>
            <a:r>
              <a:rPr lang="en-US" dirty="0"/>
              <a:t>Federal Communications Commission</a:t>
            </a:r>
          </a:p>
          <a:p>
            <a:pPr lvl="1"/>
            <a:r>
              <a:rPr lang="en-US" dirty="0"/>
              <a:t>United States Department of Agriculture</a:t>
            </a:r>
          </a:p>
          <a:p>
            <a:pPr lvl="1"/>
            <a:r>
              <a:rPr lang="en-US" dirty="0"/>
              <a:t>Who else?</a:t>
            </a:r>
          </a:p>
          <a:p>
            <a:r>
              <a:rPr lang="en-US" dirty="0"/>
              <a:t>Appropriate funds for specific purpose</a:t>
            </a:r>
          </a:p>
          <a:p>
            <a:r>
              <a:rPr lang="en-US" dirty="0"/>
              <a:t>Attend Library functions</a:t>
            </a:r>
          </a:p>
          <a:p>
            <a:endParaRPr lang="en-US" dirty="0"/>
          </a:p>
          <a:p>
            <a:endParaRPr lang="en-US" dirty="0"/>
          </a:p>
        </p:txBody>
      </p:sp>
      <p:sp>
        <p:nvSpPr>
          <p:cNvPr id="4" name="Date Placeholder 3"/>
          <p:cNvSpPr>
            <a:spLocks noGrp="1"/>
          </p:cNvSpPr>
          <p:nvPr>
            <p:ph type="dt" sz="half" idx="10"/>
          </p:nvPr>
        </p:nvSpPr>
        <p:spPr/>
        <p:txBody>
          <a:bodyPr/>
          <a:lstStyle/>
          <a:p>
            <a:fld id="{CCA72910-4B81-402F-80AD-94D9DF220E62}" type="datetime1">
              <a:rPr lang="en-US" noProof="0" smtClean="0"/>
              <a:t>2/3/2025</a:t>
            </a:fld>
            <a:endParaRPr lang="en-GB" noProof="0" dirty="0"/>
          </a:p>
        </p:txBody>
      </p:sp>
    </p:spTree>
    <p:extLst>
      <p:ext uri="{BB962C8B-B14F-4D97-AF65-F5344CB8AC3E}">
        <p14:creationId xmlns:p14="http://schemas.microsoft.com/office/powerpoint/2010/main" val="2911498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455" y="77373"/>
            <a:ext cx="11051345" cy="935501"/>
          </a:xfrm>
        </p:spPr>
        <p:txBody>
          <a:bodyPr/>
          <a:lstStyle/>
          <a:p>
            <a:r>
              <a:rPr lang="en-US" dirty="0">
                <a:highlight>
                  <a:srgbClr val="CBB677"/>
                </a:highlight>
              </a:rPr>
              <a:t>Library Legislation</a:t>
            </a:r>
          </a:p>
        </p:txBody>
      </p:sp>
      <p:sp>
        <p:nvSpPr>
          <p:cNvPr id="3" name="Content Placeholder 2"/>
          <p:cNvSpPr>
            <a:spLocks noGrp="1"/>
          </p:cNvSpPr>
          <p:nvPr>
            <p:ph idx="1"/>
          </p:nvPr>
        </p:nvSpPr>
        <p:spPr>
          <a:xfrm>
            <a:off x="302455" y="1174652"/>
            <a:ext cx="11051345" cy="5002311"/>
          </a:xfrm>
        </p:spPr>
        <p:txBody>
          <a:bodyPr>
            <a:normAutofit fontScale="77500" lnSpcReduction="20000"/>
          </a:bodyPr>
          <a:lstStyle/>
          <a:p>
            <a:r>
              <a:rPr lang="en-US" dirty="0"/>
              <a:t>Follow State law and regulations governing public libraries</a:t>
            </a:r>
          </a:p>
          <a:p>
            <a:pPr lvl="1"/>
            <a:r>
              <a:rPr lang="en-US" dirty="0"/>
              <a:t>Section 4-9-35: County public library systems</a:t>
            </a:r>
          </a:p>
          <a:p>
            <a:pPr lvl="1"/>
            <a:r>
              <a:rPr lang="en-US" dirty="0"/>
              <a:t>Section 4-9-36: Duties of boards of trustees</a:t>
            </a:r>
          </a:p>
          <a:p>
            <a:pPr lvl="1"/>
            <a:r>
              <a:rPr lang="en-US" dirty="0"/>
              <a:t>Section 4-9-37: Additional duties of boards of trustees</a:t>
            </a:r>
          </a:p>
          <a:p>
            <a:pPr lvl="1"/>
            <a:r>
              <a:rPr lang="en-US" dirty="0"/>
              <a:t>Section 4-9-38: Status of donations for tax purposes; applicability of state laws</a:t>
            </a:r>
          </a:p>
          <a:p>
            <a:pPr lvl="1"/>
            <a:r>
              <a:rPr lang="en-US" dirty="0"/>
              <a:t>Section 4-9-39: Funding of systems; transfer of assets of former libraries</a:t>
            </a:r>
          </a:p>
          <a:p>
            <a:pPr lvl="1"/>
            <a:r>
              <a:rPr lang="en-US" dirty="0"/>
              <a:t>Section 12-37-220: General exemption from taxes</a:t>
            </a:r>
          </a:p>
          <a:p>
            <a:pPr lvl="1"/>
            <a:r>
              <a:rPr lang="en-US" dirty="0"/>
              <a:t>Section 16-13-330: Stealing or damaging works of literature or objects of art</a:t>
            </a:r>
          </a:p>
          <a:p>
            <a:pPr lvl="1"/>
            <a:r>
              <a:rPr lang="en-US" dirty="0"/>
              <a:t>SC Code of Regulations75-1: Use of State Aid funds</a:t>
            </a:r>
          </a:p>
          <a:p>
            <a:pPr lvl="1"/>
            <a:r>
              <a:rPr lang="en-US" dirty="0"/>
              <a:t>SC Code of Regulations 75-2: Certification Program for Public Libraries</a:t>
            </a:r>
          </a:p>
          <a:p>
            <a:pPr lvl="1"/>
            <a:r>
              <a:rPr lang="en-US" dirty="0"/>
              <a:t>Section 60-1-80. State Library to provide assistance to public libraries and county governments.</a:t>
            </a:r>
          </a:p>
          <a:p>
            <a:pPr lvl="1"/>
            <a:r>
              <a:rPr lang="en-US" dirty="0"/>
              <a:t>Section 60-1-90. Administration of state and federal grants to public libraries; eligibility for grants.</a:t>
            </a:r>
          </a:p>
          <a:p>
            <a:pPr lvl="1"/>
            <a:r>
              <a:rPr lang="en-US" dirty="0"/>
              <a:t>Section 60-1-100. Services of libraries open to public; fees for certain services; provision for penalties. </a:t>
            </a:r>
          </a:p>
          <a:p>
            <a:pPr lvl="1"/>
            <a:r>
              <a:rPr lang="en-US" dirty="0"/>
              <a:t>Section 60-1-130. State Library to promote cooperation among governmental bodies and libraries for the sharing of resources. </a:t>
            </a:r>
          </a:p>
          <a:p>
            <a:pPr lvl="1"/>
            <a:r>
              <a:rPr lang="en-US" dirty="0"/>
              <a:t>Section 60-1-140. State Library to establish statewide library network.</a:t>
            </a:r>
          </a:p>
          <a:p>
            <a:endParaRPr lang="en-US" dirty="0"/>
          </a:p>
        </p:txBody>
      </p:sp>
      <p:sp>
        <p:nvSpPr>
          <p:cNvPr id="4" name="Date Placeholder 3"/>
          <p:cNvSpPr>
            <a:spLocks noGrp="1"/>
          </p:cNvSpPr>
          <p:nvPr>
            <p:ph type="dt" sz="half" idx="10"/>
          </p:nvPr>
        </p:nvSpPr>
        <p:spPr/>
        <p:txBody>
          <a:bodyPr/>
          <a:lstStyle/>
          <a:p>
            <a:fld id="{CCA72910-4B81-402F-80AD-94D9DF220E62}" type="datetime1">
              <a:rPr lang="en-US" noProof="0" smtClean="0"/>
              <a:t>2/3/2025</a:t>
            </a:fld>
            <a:endParaRPr lang="en-GB" noProof="0" dirty="0"/>
          </a:p>
        </p:txBody>
      </p:sp>
    </p:spTree>
    <p:extLst>
      <p:ext uri="{BB962C8B-B14F-4D97-AF65-F5344CB8AC3E}">
        <p14:creationId xmlns:p14="http://schemas.microsoft.com/office/powerpoint/2010/main" val="4042255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600" y="264161"/>
            <a:ext cx="10998200" cy="1426528"/>
          </a:xfrm>
        </p:spPr>
        <p:txBody>
          <a:bodyPr/>
          <a:lstStyle/>
          <a:p>
            <a:r>
              <a:rPr lang="en-US" dirty="0">
                <a:highlight>
                  <a:srgbClr val="CBB677"/>
                </a:highlight>
              </a:rPr>
              <a:t>Guiding Principles for ALL</a:t>
            </a:r>
          </a:p>
        </p:txBody>
      </p:sp>
      <p:sp>
        <p:nvSpPr>
          <p:cNvPr id="3" name="Content Placeholder 2"/>
          <p:cNvSpPr>
            <a:spLocks noGrp="1"/>
          </p:cNvSpPr>
          <p:nvPr>
            <p:ph idx="1"/>
          </p:nvPr>
        </p:nvSpPr>
        <p:spPr>
          <a:xfrm>
            <a:off x="436880" y="1767840"/>
            <a:ext cx="10916920" cy="4409123"/>
          </a:xfrm>
        </p:spPr>
        <p:txBody>
          <a:bodyPr>
            <a:normAutofit/>
          </a:bodyPr>
          <a:lstStyle/>
          <a:p>
            <a:r>
              <a:rPr lang="en-US" dirty="0"/>
              <a:t>Exclude personal opinion</a:t>
            </a:r>
          </a:p>
          <a:p>
            <a:r>
              <a:rPr lang="en-US" dirty="0"/>
              <a:t>Promote the library mission </a:t>
            </a:r>
          </a:p>
          <a:p>
            <a:r>
              <a:rPr lang="en-US" dirty="0"/>
              <a:t>Advocate for the library to meet the needs of ALL</a:t>
            </a:r>
          </a:p>
          <a:p>
            <a:r>
              <a:rPr lang="en-US" dirty="0"/>
              <a:t>Adhere to confidentiality of library patrons and staff</a:t>
            </a:r>
          </a:p>
          <a:p>
            <a:r>
              <a:rPr lang="en-US" dirty="0"/>
              <a:t>Comply with laws governing the library</a:t>
            </a:r>
          </a:p>
          <a:p>
            <a:r>
              <a:rPr lang="en-US" dirty="0"/>
              <a:t>Avoid potential conflicts of interest or personal, financial, or political gain</a:t>
            </a:r>
          </a:p>
          <a:p>
            <a:endParaRPr lang="en-US" dirty="0"/>
          </a:p>
        </p:txBody>
      </p:sp>
      <p:sp>
        <p:nvSpPr>
          <p:cNvPr id="4" name="Date Placeholder 3"/>
          <p:cNvSpPr>
            <a:spLocks noGrp="1"/>
          </p:cNvSpPr>
          <p:nvPr>
            <p:ph type="dt" sz="half" idx="10"/>
          </p:nvPr>
        </p:nvSpPr>
        <p:spPr/>
        <p:txBody>
          <a:bodyPr/>
          <a:lstStyle/>
          <a:p>
            <a:fld id="{0B34C3F5-F26D-4CC0-A656-0597CCA47F28}" type="datetime1">
              <a:rPr lang="en-US" noProof="0" smtClean="0"/>
              <a:t>2/3/2025</a:t>
            </a:fld>
            <a:endParaRPr lang="en-GB" noProof="0" dirty="0"/>
          </a:p>
        </p:txBody>
      </p:sp>
    </p:spTree>
    <p:extLst>
      <p:ext uri="{BB962C8B-B14F-4D97-AF65-F5344CB8AC3E}">
        <p14:creationId xmlns:p14="http://schemas.microsoft.com/office/powerpoint/2010/main" val="799603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247012" y="2292094"/>
            <a:ext cx="5591937" cy="1449219"/>
          </a:xfrm>
        </p:spPr>
        <p:txBody>
          <a:bodyPr rtlCol="0" anchor="ctr">
            <a:normAutofit/>
          </a:bodyPr>
          <a:lstStyle/>
          <a:p>
            <a:pPr rtl="0">
              <a:spcAft>
                <a:spcPts val="600"/>
              </a:spcAft>
            </a:pPr>
            <a:r>
              <a:rPr lang="en-GB" dirty="0"/>
              <a:t>Thank you!</a:t>
            </a:r>
            <a:endParaRPr lang="en-US" dirty="0"/>
          </a:p>
        </p:txBody>
      </p:sp>
      <p:sp>
        <p:nvSpPr>
          <p:cNvPr id="7" name="Subtitle 6"/>
          <p:cNvSpPr>
            <a:spLocks noGrp="1"/>
          </p:cNvSpPr>
          <p:nvPr>
            <p:ph type="subTitle" idx="1"/>
          </p:nvPr>
        </p:nvSpPr>
        <p:spPr>
          <a:xfrm>
            <a:off x="1247013" y="3790563"/>
            <a:ext cx="5734050" cy="955565"/>
          </a:xfrm>
        </p:spPr>
        <p:txBody>
          <a:bodyPr rtlCol="0">
            <a:normAutofit/>
          </a:bodyPr>
          <a:lstStyle/>
          <a:p>
            <a:pPr rtl="0"/>
            <a:r>
              <a:rPr lang="en-GB" sz="2000" dirty="0"/>
              <a:t>Leesa M. Aiken	</a:t>
            </a:r>
          </a:p>
          <a:p>
            <a:pPr rtl="0"/>
            <a:r>
              <a:rPr lang="en-GB" sz="2000" dirty="0"/>
              <a:t>Agency Director</a:t>
            </a:r>
          </a:p>
          <a:p>
            <a:pPr rtl="0"/>
            <a:r>
              <a:rPr lang="en-GB" sz="2000" dirty="0"/>
              <a:t>laiken@statelibrary.sc.gov</a:t>
            </a:r>
            <a:endParaRPr lang="en-US" sz="2000" dirty="0"/>
          </a:p>
        </p:txBody>
      </p:sp>
    </p:spTree>
    <p:extLst>
      <p:ext uri="{BB962C8B-B14F-4D97-AF65-F5344CB8AC3E}">
        <p14:creationId xmlns:p14="http://schemas.microsoft.com/office/powerpoint/2010/main" val="2824573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 y="416560"/>
            <a:ext cx="11099800" cy="1274128"/>
          </a:xfrm>
        </p:spPr>
        <p:txBody>
          <a:bodyPr/>
          <a:lstStyle/>
          <a:p>
            <a:r>
              <a:rPr lang="en-US" dirty="0">
                <a:highlight>
                  <a:srgbClr val="CBB677"/>
                </a:highlight>
              </a:rPr>
              <a:t>Political Systems</a:t>
            </a:r>
          </a:p>
        </p:txBody>
      </p:sp>
      <p:sp>
        <p:nvSpPr>
          <p:cNvPr id="3" name="Content Placeholder 2"/>
          <p:cNvSpPr>
            <a:spLocks noGrp="1"/>
          </p:cNvSpPr>
          <p:nvPr>
            <p:ph idx="1"/>
          </p:nvPr>
        </p:nvSpPr>
        <p:spPr>
          <a:xfrm>
            <a:off x="583809" y="1519311"/>
            <a:ext cx="10769991" cy="4657652"/>
          </a:xfrm>
        </p:spPr>
        <p:txBody>
          <a:bodyPr>
            <a:normAutofit/>
          </a:bodyPr>
          <a:lstStyle/>
          <a:p>
            <a:r>
              <a:rPr lang="en-US" dirty="0"/>
              <a:t>Director</a:t>
            </a:r>
          </a:p>
          <a:p>
            <a:r>
              <a:rPr lang="en-US" dirty="0"/>
              <a:t>Board</a:t>
            </a:r>
          </a:p>
          <a:p>
            <a:r>
              <a:rPr lang="en-US" dirty="0"/>
              <a:t>County Council</a:t>
            </a:r>
          </a:p>
          <a:p>
            <a:r>
              <a:rPr lang="en-US" dirty="0"/>
              <a:t>State Library</a:t>
            </a:r>
          </a:p>
          <a:p>
            <a:r>
              <a:rPr lang="en-US" dirty="0"/>
              <a:t>Friends Group</a:t>
            </a:r>
          </a:p>
          <a:p>
            <a:r>
              <a:rPr lang="en-US" dirty="0"/>
              <a:t>State Legislature</a:t>
            </a:r>
          </a:p>
          <a:p>
            <a:r>
              <a:rPr lang="en-US" dirty="0"/>
              <a:t>Federal Government</a:t>
            </a:r>
          </a:p>
        </p:txBody>
      </p:sp>
      <p:sp>
        <p:nvSpPr>
          <p:cNvPr id="4" name="Date Placeholder 3"/>
          <p:cNvSpPr>
            <a:spLocks noGrp="1"/>
          </p:cNvSpPr>
          <p:nvPr>
            <p:ph type="dt" sz="half" idx="10"/>
          </p:nvPr>
        </p:nvSpPr>
        <p:spPr/>
        <p:txBody>
          <a:bodyPr/>
          <a:lstStyle/>
          <a:p>
            <a:fld id="{0B34C3F5-F26D-4CC0-A656-0597CCA47F28}" type="datetime1">
              <a:rPr lang="en-US" noProof="0" smtClean="0"/>
              <a:t>2/3/2025</a:t>
            </a:fld>
            <a:endParaRPr lang="en-GB" noProof="0" dirty="0"/>
          </a:p>
        </p:txBody>
      </p:sp>
    </p:spTree>
    <p:extLst>
      <p:ext uri="{BB962C8B-B14F-4D97-AF65-F5344CB8AC3E}">
        <p14:creationId xmlns:p14="http://schemas.microsoft.com/office/powerpoint/2010/main" val="4097034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880" y="335281"/>
            <a:ext cx="10916920" cy="1355408"/>
          </a:xfrm>
        </p:spPr>
        <p:txBody>
          <a:bodyPr/>
          <a:lstStyle/>
          <a:p>
            <a:r>
              <a:rPr lang="en-US" dirty="0">
                <a:highlight>
                  <a:srgbClr val="CBB677"/>
                </a:highlight>
              </a:rPr>
              <a:t>Role of Public Library Director</a:t>
            </a:r>
          </a:p>
        </p:txBody>
      </p:sp>
      <p:sp>
        <p:nvSpPr>
          <p:cNvPr id="3" name="Content Placeholder 2"/>
          <p:cNvSpPr>
            <a:spLocks noGrp="1"/>
          </p:cNvSpPr>
          <p:nvPr>
            <p:ph idx="1"/>
          </p:nvPr>
        </p:nvSpPr>
        <p:spPr/>
        <p:txBody>
          <a:bodyPr>
            <a:normAutofit/>
          </a:bodyPr>
          <a:lstStyle/>
          <a:p>
            <a:r>
              <a:rPr lang="en-US" dirty="0"/>
              <a:t>Day to day operations of the library</a:t>
            </a:r>
          </a:p>
          <a:p>
            <a:r>
              <a:rPr lang="en-US" dirty="0"/>
              <a:t>Staffing </a:t>
            </a:r>
          </a:p>
          <a:p>
            <a:r>
              <a:rPr lang="en-US" dirty="0"/>
              <a:t>Budgeting</a:t>
            </a:r>
          </a:p>
          <a:p>
            <a:r>
              <a:rPr lang="en-US" dirty="0"/>
              <a:t>Collection Management</a:t>
            </a:r>
          </a:p>
          <a:p>
            <a:r>
              <a:rPr lang="en-US" dirty="0"/>
              <a:t>Operations</a:t>
            </a:r>
          </a:p>
          <a:p>
            <a:r>
              <a:rPr lang="en-US" dirty="0"/>
              <a:t>Strategic Planning / Goal Setting</a:t>
            </a:r>
          </a:p>
        </p:txBody>
      </p:sp>
      <p:sp>
        <p:nvSpPr>
          <p:cNvPr id="4" name="Date Placeholder 3"/>
          <p:cNvSpPr>
            <a:spLocks noGrp="1"/>
          </p:cNvSpPr>
          <p:nvPr>
            <p:ph type="dt" sz="half" idx="10"/>
          </p:nvPr>
        </p:nvSpPr>
        <p:spPr/>
        <p:txBody>
          <a:bodyPr/>
          <a:lstStyle/>
          <a:p>
            <a:fld id="{0B34C3F5-F26D-4CC0-A656-0597CCA47F28}" type="datetime1">
              <a:rPr lang="en-US" noProof="0" smtClean="0"/>
              <a:t>2/3/2025</a:t>
            </a:fld>
            <a:endParaRPr lang="en-GB" noProof="0" dirty="0"/>
          </a:p>
        </p:txBody>
      </p:sp>
    </p:spTree>
    <p:extLst>
      <p:ext uri="{BB962C8B-B14F-4D97-AF65-F5344CB8AC3E}">
        <p14:creationId xmlns:p14="http://schemas.microsoft.com/office/powerpoint/2010/main" val="2759348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9280" y="284481"/>
            <a:ext cx="10766108" cy="1406208"/>
          </a:xfrm>
        </p:spPr>
        <p:txBody>
          <a:bodyPr/>
          <a:lstStyle/>
          <a:p>
            <a:r>
              <a:rPr lang="en-US" dirty="0">
                <a:highlight>
                  <a:srgbClr val="CBB677"/>
                </a:highlight>
              </a:rPr>
              <a:t>Library Operations</a:t>
            </a:r>
          </a:p>
        </p:txBody>
      </p:sp>
      <p:sp>
        <p:nvSpPr>
          <p:cNvPr id="3" name="Text Placeholder 2"/>
          <p:cNvSpPr>
            <a:spLocks noGrp="1"/>
          </p:cNvSpPr>
          <p:nvPr>
            <p:ph type="body" idx="1"/>
          </p:nvPr>
        </p:nvSpPr>
        <p:spPr>
          <a:xfrm>
            <a:off x="838200" y="1681163"/>
            <a:ext cx="5159375" cy="511531"/>
          </a:xfrm>
        </p:spPr>
        <p:txBody>
          <a:bodyPr>
            <a:normAutofit/>
          </a:bodyPr>
          <a:lstStyle/>
          <a:p>
            <a:r>
              <a:rPr lang="en-US" sz="2800" dirty="0"/>
              <a:t>Director</a:t>
            </a:r>
          </a:p>
        </p:txBody>
      </p:sp>
      <p:sp>
        <p:nvSpPr>
          <p:cNvPr id="4" name="Content Placeholder 3"/>
          <p:cNvSpPr>
            <a:spLocks noGrp="1"/>
          </p:cNvSpPr>
          <p:nvPr>
            <p:ph sz="half" idx="2"/>
          </p:nvPr>
        </p:nvSpPr>
        <p:spPr/>
        <p:txBody>
          <a:bodyPr>
            <a:normAutofit/>
          </a:bodyPr>
          <a:lstStyle/>
          <a:p>
            <a:r>
              <a:rPr lang="en-US" sz="2400" dirty="0"/>
              <a:t>Recommend, draft, and implement policies</a:t>
            </a:r>
          </a:p>
          <a:p>
            <a:r>
              <a:rPr lang="en-US" sz="2400" dirty="0"/>
              <a:t>Prepare an annual budget</a:t>
            </a:r>
          </a:p>
          <a:p>
            <a:r>
              <a:rPr lang="en-US" sz="2400" dirty="0"/>
              <a:t>Oversee library operations and personnel, guided by board-approved policies and strategic plan goals</a:t>
            </a:r>
          </a:p>
        </p:txBody>
      </p:sp>
      <p:sp>
        <p:nvSpPr>
          <p:cNvPr id="5" name="Text Placeholder 4"/>
          <p:cNvSpPr>
            <a:spLocks noGrp="1"/>
          </p:cNvSpPr>
          <p:nvPr>
            <p:ph type="body" sz="quarter" idx="3"/>
          </p:nvPr>
        </p:nvSpPr>
        <p:spPr>
          <a:xfrm>
            <a:off x="6172200" y="1681163"/>
            <a:ext cx="5183188" cy="511531"/>
          </a:xfrm>
        </p:spPr>
        <p:txBody>
          <a:bodyPr>
            <a:normAutofit/>
          </a:bodyPr>
          <a:lstStyle/>
          <a:p>
            <a:r>
              <a:rPr lang="en-US" sz="2800" dirty="0"/>
              <a:t>Board</a:t>
            </a:r>
          </a:p>
        </p:txBody>
      </p:sp>
      <p:sp>
        <p:nvSpPr>
          <p:cNvPr id="6" name="Content Placeholder 5"/>
          <p:cNvSpPr>
            <a:spLocks noGrp="1"/>
          </p:cNvSpPr>
          <p:nvPr>
            <p:ph sz="quarter" idx="4"/>
          </p:nvPr>
        </p:nvSpPr>
        <p:spPr/>
        <p:txBody>
          <a:bodyPr/>
          <a:lstStyle/>
          <a:p>
            <a:r>
              <a:rPr lang="en-US" sz="2400" dirty="0"/>
              <a:t>Review and adopt policies</a:t>
            </a:r>
          </a:p>
          <a:p>
            <a:r>
              <a:rPr lang="en-US" sz="2400" dirty="0"/>
              <a:t>Review and approve budget</a:t>
            </a:r>
          </a:p>
          <a:p>
            <a:r>
              <a:rPr lang="en-US" sz="2400" dirty="0"/>
              <a:t>Evaluate library director’s performance</a:t>
            </a:r>
          </a:p>
          <a:p>
            <a:endParaRPr lang="en-US" dirty="0"/>
          </a:p>
        </p:txBody>
      </p:sp>
      <p:sp>
        <p:nvSpPr>
          <p:cNvPr id="7" name="Date Placeholder 6"/>
          <p:cNvSpPr>
            <a:spLocks noGrp="1"/>
          </p:cNvSpPr>
          <p:nvPr>
            <p:ph type="dt" sz="half" idx="10"/>
          </p:nvPr>
        </p:nvSpPr>
        <p:spPr/>
        <p:txBody>
          <a:bodyPr/>
          <a:lstStyle/>
          <a:p>
            <a:fld id="{A772B0A6-5F90-428B-9050-50EAAD514E58}" type="datetime1">
              <a:rPr lang="en-US" noProof="0" smtClean="0"/>
              <a:t>2/3/2025</a:t>
            </a:fld>
            <a:endParaRPr lang="en-GB" noProof="0" dirty="0"/>
          </a:p>
        </p:txBody>
      </p:sp>
    </p:spTree>
    <p:extLst>
      <p:ext uri="{BB962C8B-B14F-4D97-AF65-F5344CB8AC3E}">
        <p14:creationId xmlns:p14="http://schemas.microsoft.com/office/powerpoint/2010/main" val="2389500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37C3D-E248-4D61-BB1B-D84D39CF5560}"/>
              </a:ext>
            </a:extLst>
          </p:cNvPr>
          <p:cNvSpPr>
            <a:spLocks noGrp="1"/>
          </p:cNvSpPr>
          <p:nvPr>
            <p:ph type="title"/>
          </p:nvPr>
        </p:nvSpPr>
        <p:spPr>
          <a:xfrm>
            <a:off x="330590" y="136525"/>
            <a:ext cx="10952871" cy="756750"/>
          </a:xfrm>
        </p:spPr>
        <p:txBody>
          <a:bodyPr>
            <a:normAutofit/>
          </a:bodyPr>
          <a:lstStyle/>
          <a:p>
            <a:r>
              <a:rPr lang="en-US" sz="3600" dirty="0">
                <a:highlight>
                  <a:srgbClr val="CBB677"/>
                </a:highlight>
              </a:rPr>
              <a:t>Section 4-9-35: County Public Library Systems</a:t>
            </a:r>
          </a:p>
        </p:txBody>
      </p:sp>
      <p:sp>
        <p:nvSpPr>
          <p:cNvPr id="3" name="Content Placeholder 2">
            <a:extLst>
              <a:ext uri="{FF2B5EF4-FFF2-40B4-BE49-F238E27FC236}">
                <a16:creationId xmlns:a16="http://schemas.microsoft.com/office/drawing/2014/main" id="{57382E23-939A-4E91-83E1-49E73549E0D0}"/>
              </a:ext>
            </a:extLst>
          </p:cNvPr>
          <p:cNvSpPr>
            <a:spLocks noGrp="1"/>
          </p:cNvSpPr>
          <p:nvPr>
            <p:ph idx="1"/>
          </p:nvPr>
        </p:nvSpPr>
        <p:spPr>
          <a:xfrm>
            <a:off x="246185" y="984738"/>
            <a:ext cx="11107615" cy="5192225"/>
          </a:xfrm>
        </p:spPr>
        <p:txBody>
          <a:bodyPr>
            <a:normAutofit/>
          </a:bodyPr>
          <a:lstStyle/>
          <a:p>
            <a:pPr marL="0" indent="0">
              <a:buNone/>
            </a:pPr>
            <a:r>
              <a:rPr lang="en-US" sz="1700" dirty="0"/>
              <a:t>(A) Each county council shall prior to July 1, 1979, by ordinance establish within the county a county public library system, which ordinance shall be consistent with the provisions of this section; provided, however, notwithstanding any other provision of this chapter, the governing body of any county may by ordinance provide for the composition, function, duties, responsibilities, and operation of the county library system. County library systems created by such ordinances shall be deemed a continuing function of county government and shall not be subject to the provisions of Section 4-9-50 except as state funds are specifically appropriated under other provisions of law.</a:t>
            </a:r>
          </a:p>
          <a:p>
            <a:pPr marL="0" indent="0">
              <a:buNone/>
            </a:pPr>
            <a:r>
              <a:rPr lang="en-US" sz="1700" dirty="0"/>
              <a:t>(B) Each county public library system shall be controlled and managed by a board of trustees consisting of not fewer than seven nor more than eleven members appointed by the county council (council) for terms of four years and until successors are appointed and qualify except that of those members initially appointed one-half of such appointees less one shall be appointed for terms of two years only. Previous service on a county library board prior to the enactment of the county ordinance establishing the board shall not limit service on the board. Vacancies shall be filled in the manner of the original appointment for the unexpired term. To the extent feasible, members shall be appointed from all geographical areas of the county.</a:t>
            </a:r>
          </a:p>
          <a:p>
            <a:pPr marL="0" indent="0">
              <a:buNone/>
            </a:pPr>
            <a:r>
              <a:rPr lang="en-US" sz="1700" dirty="0"/>
              <a:t>(C) The board shall annually elect a chairman, vice-chairman, secretary, treasurer and such other officers as it deems necessary. The board shall meet not less than four times each year and at other times as called by the chairman or upon the written request by a majority of the members.</a:t>
            </a:r>
          </a:p>
          <a:p>
            <a:pPr marL="0" indent="0">
              <a:buNone/>
            </a:pPr>
            <a:r>
              <a:rPr lang="en-US" sz="1700" dirty="0"/>
              <a:t>HISTORY: 1978 Act No. 564 Section 2.</a:t>
            </a:r>
          </a:p>
          <a:p>
            <a:endParaRPr lang="en-US" dirty="0"/>
          </a:p>
        </p:txBody>
      </p:sp>
      <p:sp>
        <p:nvSpPr>
          <p:cNvPr id="4" name="Date Placeholder 3">
            <a:extLst>
              <a:ext uri="{FF2B5EF4-FFF2-40B4-BE49-F238E27FC236}">
                <a16:creationId xmlns:a16="http://schemas.microsoft.com/office/drawing/2014/main" id="{71C9ED50-A278-4537-BCEE-CA9FC6105DD4}"/>
              </a:ext>
            </a:extLst>
          </p:cNvPr>
          <p:cNvSpPr>
            <a:spLocks noGrp="1"/>
          </p:cNvSpPr>
          <p:nvPr>
            <p:ph type="dt" sz="half" idx="10"/>
          </p:nvPr>
        </p:nvSpPr>
        <p:spPr/>
        <p:txBody>
          <a:bodyPr/>
          <a:lstStyle/>
          <a:p>
            <a:fld id="{BC8A8F74-C582-4FC2-A6B0-5AF2E8DCC97B}" type="datetime1">
              <a:rPr lang="en-US" noProof="0" smtClean="0"/>
              <a:t>2/3/2025</a:t>
            </a:fld>
            <a:endParaRPr lang="en-GB" noProof="0" dirty="0"/>
          </a:p>
        </p:txBody>
      </p:sp>
    </p:spTree>
    <p:extLst>
      <p:ext uri="{BB962C8B-B14F-4D97-AF65-F5344CB8AC3E}">
        <p14:creationId xmlns:p14="http://schemas.microsoft.com/office/powerpoint/2010/main" val="2604697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D9DF8-F752-410E-B1BF-E14F756E70D4}"/>
              </a:ext>
            </a:extLst>
          </p:cNvPr>
          <p:cNvSpPr>
            <a:spLocks noGrp="1"/>
          </p:cNvSpPr>
          <p:nvPr>
            <p:ph type="title"/>
          </p:nvPr>
        </p:nvSpPr>
        <p:spPr>
          <a:xfrm>
            <a:off x="211015" y="365125"/>
            <a:ext cx="11142785" cy="711053"/>
          </a:xfrm>
        </p:spPr>
        <p:txBody>
          <a:bodyPr>
            <a:normAutofit fontScale="90000"/>
          </a:bodyPr>
          <a:lstStyle/>
          <a:p>
            <a:br>
              <a:rPr lang="en-US" sz="3100" dirty="0">
                <a:highlight>
                  <a:srgbClr val="CBB677"/>
                </a:highlight>
              </a:rPr>
            </a:br>
            <a:r>
              <a:rPr lang="en-US" sz="3100" dirty="0">
                <a:highlight>
                  <a:srgbClr val="CBB677"/>
                </a:highlight>
              </a:rPr>
              <a:t>Section 4-9-38: Status of donations for tax purposes; applicability of state laws</a:t>
            </a:r>
            <a:br>
              <a:rPr lang="en-US" dirty="0"/>
            </a:br>
            <a:endParaRPr lang="en-US" dirty="0"/>
          </a:p>
        </p:txBody>
      </p:sp>
      <p:sp>
        <p:nvSpPr>
          <p:cNvPr id="3" name="Content Placeholder 2">
            <a:extLst>
              <a:ext uri="{FF2B5EF4-FFF2-40B4-BE49-F238E27FC236}">
                <a16:creationId xmlns:a16="http://schemas.microsoft.com/office/drawing/2014/main" id="{D69FD722-AE26-4238-9D36-E1FB67C50CB9}"/>
              </a:ext>
            </a:extLst>
          </p:cNvPr>
          <p:cNvSpPr>
            <a:spLocks noGrp="1"/>
          </p:cNvSpPr>
          <p:nvPr>
            <p:ph idx="1"/>
          </p:nvPr>
        </p:nvSpPr>
        <p:spPr>
          <a:xfrm>
            <a:off x="436098" y="1322364"/>
            <a:ext cx="10917702" cy="4854600"/>
          </a:xfrm>
        </p:spPr>
        <p:txBody>
          <a:bodyPr/>
          <a:lstStyle/>
          <a:p>
            <a:r>
              <a:rPr lang="en-US" sz="1800" dirty="0"/>
              <a:t>All county public library systems established pursuant to Section 4-9-35 are deemed to be educational agencies and gifts and donations of funds or property to such systems shall be deductible by the donors for tax purposes as provided by law for gifts and donations for tax purposes.</a:t>
            </a:r>
          </a:p>
          <a:p>
            <a:r>
              <a:rPr lang="en-US" sz="1800" dirty="0"/>
              <a:t>All state laws and regulations relating to county public library systems shall apply to library systems created pursuant to Section 4-9-35.</a:t>
            </a:r>
          </a:p>
          <a:p>
            <a:r>
              <a:rPr lang="en-US" sz="1800" dirty="0"/>
              <a:t>All employees of a county public library system shall be subject to the provisions of item (7) of Section 4-9-30.</a:t>
            </a:r>
          </a:p>
          <a:p>
            <a:pPr marL="0" indent="0">
              <a:buNone/>
            </a:pPr>
            <a:r>
              <a:rPr lang="en-US" sz="1800" dirty="0"/>
              <a:t>HISTORY: 1978 Act No. 564 Section 2.</a:t>
            </a:r>
          </a:p>
          <a:p>
            <a:endParaRPr lang="en-US" dirty="0"/>
          </a:p>
        </p:txBody>
      </p:sp>
      <p:sp>
        <p:nvSpPr>
          <p:cNvPr id="4" name="Date Placeholder 3">
            <a:extLst>
              <a:ext uri="{FF2B5EF4-FFF2-40B4-BE49-F238E27FC236}">
                <a16:creationId xmlns:a16="http://schemas.microsoft.com/office/drawing/2014/main" id="{5C83B804-42C0-4510-A1DF-299C4EBB3544}"/>
              </a:ext>
            </a:extLst>
          </p:cNvPr>
          <p:cNvSpPr>
            <a:spLocks noGrp="1"/>
          </p:cNvSpPr>
          <p:nvPr>
            <p:ph type="dt" sz="half" idx="10"/>
          </p:nvPr>
        </p:nvSpPr>
        <p:spPr/>
        <p:txBody>
          <a:bodyPr/>
          <a:lstStyle/>
          <a:p>
            <a:fld id="{BC8A8F74-C582-4FC2-A6B0-5AF2E8DCC97B}" type="datetime1">
              <a:rPr lang="en-US" noProof="0" smtClean="0"/>
              <a:t>2/3/2025</a:t>
            </a:fld>
            <a:endParaRPr lang="en-GB" noProof="0" dirty="0"/>
          </a:p>
        </p:txBody>
      </p:sp>
    </p:spTree>
    <p:extLst>
      <p:ext uri="{BB962C8B-B14F-4D97-AF65-F5344CB8AC3E}">
        <p14:creationId xmlns:p14="http://schemas.microsoft.com/office/powerpoint/2010/main" val="3938970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190DC-40BE-4927-A140-9FAF267FCD7F}"/>
              </a:ext>
            </a:extLst>
          </p:cNvPr>
          <p:cNvSpPr>
            <a:spLocks noGrp="1"/>
          </p:cNvSpPr>
          <p:nvPr>
            <p:ph type="title"/>
          </p:nvPr>
        </p:nvSpPr>
        <p:spPr>
          <a:xfrm>
            <a:off x="337625" y="392332"/>
            <a:ext cx="11016175" cy="577410"/>
          </a:xfrm>
        </p:spPr>
        <p:txBody>
          <a:bodyPr>
            <a:normAutofit fontScale="90000"/>
          </a:bodyPr>
          <a:lstStyle/>
          <a:p>
            <a:r>
              <a:rPr lang="en-US" sz="3600" dirty="0">
                <a:highlight>
                  <a:srgbClr val="CBB677"/>
                </a:highlight>
              </a:rPr>
              <a:t>Section 12-37-220: General exemption from taxes</a:t>
            </a:r>
            <a:br>
              <a:rPr lang="en-US" dirty="0"/>
            </a:br>
            <a:endParaRPr lang="en-US" dirty="0"/>
          </a:p>
        </p:txBody>
      </p:sp>
      <p:sp>
        <p:nvSpPr>
          <p:cNvPr id="3" name="Content Placeholder 2">
            <a:extLst>
              <a:ext uri="{FF2B5EF4-FFF2-40B4-BE49-F238E27FC236}">
                <a16:creationId xmlns:a16="http://schemas.microsoft.com/office/drawing/2014/main" id="{27ACD89F-22C2-4FD5-83E6-8EFA25259F45}"/>
              </a:ext>
            </a:extLst>
          </p:cNvPr>
          <p:cNvSpPr>
            <a:spLocks noGrp="1"/>
          </p:cNvSpPr>
          <p:nvPr>
            <p:ph idx="1"/>
          </p:nvPr>
        </p:nvSpPr>
        <p:spPr>
          <a:xfrm>
            <a:off x="604911" y="1463040"/>
            <a:ext cx="10748889" cy="4713923"/>
          </a:xfrm>
        </p:spPr>
        <p:txBody>
          <a:bodyPr>
            <a:normAutofit/>
          </a:bodyPr>
          <a:lstStyle/>
          <a:p>
            <a:r>
              <a:rPr lang="en-US" sz="2000" dirty="0"/>
              <a:t>(A) Pursuant to the provisions of Section 3, Article X of the State Constitution and subject to the provisions of Section 12-4-720, there is exempt from ad valorem taxation:</a:t>
            </a:r>
          </a:p>
          <a:p>
            <a:pPr marL="0" indent="0">
              <a:buNone/>
            </a:pPr>
            <a:endParaRPr lang="en-US" sz="2000" dirty="0"/>
          </a:p>
          <a:p>
            <a:pPr lvl="1"/>
            <a:r>
              <a:rPr lang="en-US" sz="2000" dirty="0"/>
              <a:t>(3) all property of all public libraries, churches, parsonages, and burying grounds, but this exemption for real property does not extend beyond the buildings and premises actually occupied by the owners of the real property;</a:t>
            </a:r>
          </a:p>
        </p:txBody>
      </p:sp>
      <p:sp>
        <p:nvSpPr>
          <p:cNvPr id="4" name="Date Placeholder 3">
            <a:extLst>
              <a:ext uri="{FF2B5EF4-FFF2-40B4-BE49-F238E27FC236}">
                <a16:creationId xmlns:a16="http://schemas.microsoft.com/office/drawing/2014/main" id="{B6D02989-BEB0-4D40-B617-CDDBF5662C91}"/>
              </a:ext>
            </a:extLst>
          </p:cNvPr>
          <p:cNvSpPr>
            <a:spLocks noGrp="1"/>
          </p:cNvSpPr>
          <p:nvPr>
            <p:ph type="dt" sz="half" idx="10"/>
          </p:nvPr>
        </p:nvSpPr>
        <p:spPr/>
        <p:txBody>
          <a:bodyPr/>
          <a:lstStyle/>
          <a:p>
            <a:fld id="{BC8A8F74-C582-4FC2-A6B0-5AF2E8DCC97B}" type="datetime1">
              <a:rPr lang="en-US" noProof="0" smtClean="0"/>
              <a:t>2/3/2025</a:t>
            </a:fld>
            <a:endParaRPr lang="en-GB" noProof="0" dirty="0"/>
          </a:p>
        </p:txBody>
      </p:sp>
    </p:spTree>
    <p:extLst>
      <p:ext uri="{BB962C8B-B14F-4D97-AF65-F5344CB8AC3E}">
        <p14:creationId xmlns:p14="http://schemas.microsoft.com/office/powerpoint/2010/main" val="50694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SCSL Colors">
      <a:dk1>
        <a:srgbClr val="005295"/>
      </a:dk1>
      <a:lt1>
        <a:sysClr val="window" lastClr="FFFFFF"/>
      </a:lt1>
      <a:dk2>
        <a:srgbClr val="005295"/>
      </a:dk2>
      <a:lt2>
        <a:srgbClr val="FFFFFF"/>
      </a:lt2>
      <a:accent1>
        <a:srgbClr val="005295"/>
      </a:accent1>
      <a:accent2>
        <a:srgbClr val="CBB677"/>
      </a:accent2>
      <a:accent3>
        <a:srgbClr val="D8D8D8"/>
      </a:accent3>
      <a:accent4>
        <a:srgbClr val="CBB677"/>
      </a:accent4>
      <a:accent5>
        <a:srgbClr val="71AE48"/>
      </a:accent5>
      <a:accent6>
        <a:srgbClr val="118CA5"/>
      </a:accent6>
      <a:hlink>
        <a:srgbClr val="005295"/>
      </a:hlink>
      <a:folHlink>
        <a:srgbClr val="005295"/>
      </a:folHlink>
    </a:clrScheme>
    <a:fontScheme name="SCSL Text">
      <a:majorFont>
        <a:latin typeface="Century Gothic"/>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61E720F-F05D-4536-9C34-0CFCED65D3B7}">
  <ds:schemaRefs>
    <ds:schemaRef ds:uri="http://schemas.microsoft.com/sharepoint/v3/contenttype/forms"/>
  </ds:schemaRefs>
</ds:datastoreItem>
</file>

<file path=customXml/itemProps2.xml><?xml version="1.0" encoding="utf-8"?>
<ds:datastoreItem xmlns:ds="http://schemas.openxmlformats.org/officeDocument/2006/customXml" ds:itemID="{8CDDBB83-77C1-4099-A0AA-289882E745E2}">
  <ds:schemaRefs>
    <ds:schemaRef ds:uri="http://schemas.microsoft.com/office/2006/documentManagement/types"/>
    <ds:schemaRef ds:uri="http://purl.org/dc/terms/"/>
    <ds:schemaRef ds:uri="http://schemas.microsoft.com/office/infopath/2007/PartnerControls"/>
    <ds:schemaRef ds:uri="http://purl.org/dc/dcmitype/"/>
    <ds:schemaRef ds:uri="http://schemas.openxmlformats.org/package/2006/metadata/core-properties"/>
    <ds:schemaRef ds:uri="http://schemas.microsoft.com/office/2006/metadata/properties"/>
    <ds:schemaRef ds:uri="4873beb7-5857-4685-be1f-d57550cc96cc"/>
    <ds:schemaRef ds:uri="http://www.w3.org/XML/1998/namespace"/>
    <ds:schemaRef ds:uri="http://purl.org/dc/elements/1.1/"/>
  </ds:schemaRefs>
</ds:datastoreItem>
</file>

<file path=customXml/itemProps3.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4562</Words>
  <Application>Microsoft Office PowerPoint</Application>
  <PresentationFormat>Widescreen</PresentationFormat>
  <Paragraphs>262</Paragraphs>
  <Slides>31</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Century Gothic</vt:lpstr>
      <vt:lpstr>Euphemia</vt:lpstr>
      <vt:lpstr>Franklin Gothic Book</vt:lpstr>
      <vt:lpstr>Office Theme</vt:lpstr>
      <vt:lpstr>Directors’ summit</vt:lpstr>
      <vt:lpstr>The Purpose of the Public Library</vt:lpstr>
      <vt:lpstr>Library Legislation</vt:lpstr>
      <vt:lpstr>Political Systems</vt:lpstr>
      <vt:lpstr>Role of Public Library Director</vt:lpstr>
      <vt:lpstr>Library Operations</vt:lpstr>
      <vt:lpstr>Section 4-9-35: County Public Library Systems</vt:lpstr>
      <vt:lpstr> Section 4-9-38: Status of donations for tax purposes; applicability of state laws </vt:lpstr>
      <vt:lpstr>Section 12-37-220: General exemption from taxes </vt:lpstr>
      <vt:lpstr>Section 16-13-330: Stealing or damaging works of literature or objects of art </vt:lpstr>
      <vt:lpstr>SC Code of Regulations 75-1: Use of State Aid funds </vt:lpstr>
      <vt:lpstr>SC Code of Regulations 75-1</vt:lpstr>
      <vt:lpstr>Cont. - SC Code of Regulations 75-1: State Aid </vt:lpstr>
      <vt:lpstr>Role of Library Trustees</vt:lpstr>
      <vt:lpstr>Section 4-9-36: Duties of boards of trustees </vt:lpstr>
      <vt:lpstr>Section 4-9-37: Additional duties of boards of trustees </vt:lpstr>
      <vt:lpstr>Role of County Government</vt:lpstr>
      <vt:lpstr>Section 4-9-39: Funding of systems; transfer of assets of former libraries </vt:lpstr>
      <vt:lpstr>Role of State Library</vt:lpstr>
      <vt:lpstr>SC Code of Regulations 75-2: Certification Program for Public Libraries </vt:lpstr>
      <vt:lpstr>SECTION 60-1-80. State Library to provide assistance to public libraries and county governments. </vt:lpstr>
      <vt:lpstr>SECTION 60-1-90. Administration of state and federal grants to public libraries; eligibility for grants. </vt:lpstr>
      <vt:lpstr>SECTION 60-1-100. Services of libraries open to public; fees for certain services; provision for penalties. </vt:lpstr>
      <vt:lpstr>SECTION 60-1-130. State Library to promote cooperation among governmental bodies and libraries for the sharing of resources. </vt:lpstr>
      <vt:lpstr>SECTION 60-1-140. State Library to establish statewide library network.</vt:lpstr>
      <vt:lpstr>Role of Friends Group</vt:lpstr>
      <vt:lpstr>Role of South Carolina Legislature</vt:lpstr>
      <vt:lpstr>South Carolina Legislative Timeline</vt:lpstr>
      <vt:lpstr>Role of Federal Government</vt:lpstr>
      <vt:lpstr>Guiding Principles for ALL</vt:lpstr>
      <vt:lpstr>Thank you!</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2018-05-17T16:32:37Z</dcterms:created>
  <dcterms:modified xsi:type="dcterms:W3CDTF">2025-02-03T20:23:21Z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