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20"/>
  </p:notesMasterIdLst>
  <p:handoutMasterIdLst>
    <p:handoutMasterId r:id="rId21"/>
  </p:handoutMasterIdLst>
  <p:sldIdLst>
    <p:sldId id="256" r:id="rId5"/>
    <p:sldId id="302" r:id="rId6"/>
    <p:sldId id="305" r:id="rId7"/>
    <p:sldId id="304" r:id="rId8"/>
    <p:sldId id="309" r:id="rId9"/>
    <p:sldId id="303" r:id="rId10"/>
    <p:sldId id="310" r:id="rId11"/>
    <p:sldId id="307" r:id="rId12"/>
    <p:sldId id="311" r:id="rId13"/>
    <p:sldId id="312" r:id="rId14"/>
    <p:sldId id="315" r:id="rId15"/>
    <p:sldId id="259" r:id="rId16"/>
    <p:sldId id="257" r:id="rId17"/>
    <p:sldId id="317" r:id="rId18"/>
    <p:sldId id="267" r:id="rId19"/>
  </p:sldIdLst>
  <p:sldSz cx="12192000" cy="6858000"/>
  <p:notesSz cx="7010400" cy="92964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B677"/>
    <a:srgbClr val="005295"/>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5" autoAdjust="0"/>
    <p:restoredTop sz="86667" autoAdjust="0"/>
  </p:normalViewPr>
  <p:slideViewPr>
    <p:cSldViewPr snapToGrid="0" showGuides="1">
      <p:cViewPr varScale="1">
        <p:scale>
          <a:sx n="109" d="100"/>
          <a:sy n="109" d="100"/>
        </p:scale>
        <p:origin x="264" y="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0" d="100"/>
          <a:sy n="90" d="100"/>
        </p:scale>
        <p:origin x="377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pPr rtl="0"/>
            <a:endParaRPr lang="en-GB"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pPr rtl="0"/>
            <a:fld id="{0BC5854B-F260-436D-9738-9E6C9909FEA9}" type="datetime1">
              <a:rPr lang="en-US" smtClean="0"/>
              <a:t>2/3/2025</a:t>
            </a:fld>
            <a:endParaRPr lang="en-GB"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pPr rtl="0"/>
            <a:endParaRPr lang="en-GB"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pPr rtl="0"/>
            <a:fld id="{06834459-7356-44BF-850D-8B30C4FB3B6B}" type="slidenum">
              <a:rPr lang="en-GB" smtClean="0"/>
              <a:t>‹#›</a:t>
            </a:fld>
            <a:endParaRPr lang="en-GB"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pPr rtl="0"/>
            <a:endParaRPr lang="en-GB" noProof="0"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5500A98-E4E2-4D8D-A3C4-AF7E15DE021B}" type="datetime1">
              <a:rPr lang="en-US" noProof="0" smtClean="0"/>
              <a:t>2/3/2025</a:t>
            </a:fld>
            <a:endParaRPr lang="en-GB" noProof="0"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rtl="0"/>
            <a:endParaRPr lang="en-GB" noProof="0"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rtl="0"/>
            <a:r>
              <a:rPr lang="en-GB" noProof="0" dirty="0"/>
              <a:t>Click to edit Master text styles</a:t>
            </a:r>
          </a:p>
          <a:p>
            <a:pPr lvl="1" rtl="0"/>
            <a:r>
              <a:rPr lang="en-GB" noProof="0" dirty="0"/>
              <a:t>Second level</a:t>
            </a:r>
          </a:p>
          <a:p>
            <a:pPr lvl="2" rtl="0"/>
            <a:r>
              <a:rPr lang="en-GB" noProof="0" dirty="0"/>
              <a:t>Third level</a:t>
            </a:r>
          </a:p>
          <a:p>
            <a:pPr lvl="3" rtl="0"/>
            <a:r>
              <a:rPr lang="en-GB" noProof="0" dirty="0"/>
              <a:t>Fourth level</a:t>
            </a:r>
          </a:p>
          <a:p>
            <a:pPr lvl="4" rtl="0"/>
            <a:r>
              <a:rPr lang="en-GB" noProof="0"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pPr rtl="0"/>
            <a:endParaRPr lang="en-GB" noProof="0"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pPr rtl="0"/>
            <a:fld id="{0A3C37BE-C303-496D-B5CD-85F2937540FC}" type="slidenum">
              <a:rPr lang="en-GB" noProof="0" smtClean="0"/>
              <a:t>‹#›</a:t>
            </a:fld>
            <a:endParaRPr lang="en-GB" noProof="0"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0A3C37BE-C303-496D-B5CD-85F2937540FC}" type="slidenum">
              <a:rPr lang="en-GB" smtClean="0"/>
              <a:t>1</a:t>
            </a:fld>
            <a:endParaRPr lang="en-GB" dirty="0"/>
          </a:p>
        </p:txBody>
      </p:sp>
    </p:spTree>
    <p:extLst>
      <p:ext uri="{BB962C8B-B14F-4D97-AF65-F5344CB8AC3E}">
        <p14:creationId xmlns:p14="http://schemas.microsoft.com/office/powerpoint/2010/main" val="2342426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3"/>
          <p:cNvSpPr>
            <a:spLocks noGrp="1"/>
          </p:cNvSpPr>
          <p:nvPr>
            <p:ph type="sldNum" sz="quarter" idx="11"/>
          </p:nvPr>
        </p:nvSpPr>
        <p:spPr/>
        <p:txBody>
          <a:bodyPr/>
          <a:lstStyle/>
          <a:p>
            <a:pPr rtl="0"/>
            <a:fld id="{0A3C37BE-C303-496D-B5CD-85F2937540FC}" type="slidenum">
              <a:rPr lang="en-GB" smtClean="0"/>
              <a:t>13</a:t>
            </a:fld>
            <a:endParaRPr lang="en-GB" dirty="0"/>
          </a:p>
        </p:txBody>
      </p:sp>
    </p:spTree>
    <p:extLst>
      <p:ext uri="{BB962C8B-B14F-4D97-AF65-F5344CB8AC3E}">
        <p14:creationId xmlns:p14="http://schemas.microsoft.com/office/powerpoint/2010/main" val="1033355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0A3C37BE-C303-496D-B5CD-85F2937540FC}" type="slidenum">
              <a:rPr lang="en-GB" smtClean="0"/>
              <a:t>15</a:t>
            </a:fld>
            <a:endParaRPr lang="en-GB" dirty="0"/>
          </a:p>
        </p:txBody>
      </p:sp>
    </p:spTree>
    <p:extLst>
      <p:ext uri="{BB962C8B-B14F-4D97-AF65-F5344CB8AC3E}">
        <p14:creationId xmlns:p14="http://schemas.microsoft.com/office/powerpoint/2010/main" val="99886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3</a:t>
            </a:fld>
            <a:endParaRPr lang="en-GB" dirty="0">
              <a:solidFill>
                <a:srgbClr val="514843"/>
              </a:solidFill>
              <a:latin typeface="Euphemia"/>
            </a:endParaRPr>
          </a:p>
        </p:txBody>
      </p:sp>
    </p:spTree>
    <p:extLst>
      <p:ext uri="{BB962C8B-B14F-4D97-AF65-F5344CB8AC3E}">
        <p14:creationId xmlns:p14="http://schemas.microsoft.com/office/powerpoint/2010/main" val="60939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4</a:t>
            </a:fld>
            <a:endParaRPr lang="en-GB" dirty="0">
              <a:solidFill>
                <a:srgbClr val="514843"/>
              </a:solidFill>
              <a:latin typeface="Euphemia"/>
            </a:endParaRPr>
          </a:p>
        </p:txBody>
      </p:sp>
    </p:spTree>
    <p:extLst>
      <p:ext uri="{BB962C8B-B14F-4D97-AF65-F5344CB8AC3E}">
        <p14:creationId xmlns:p14="http://schemas.microsoft.com/office/powerpoint/2010/main" val="521247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5</a:t>
            </a:fld>
            <a:endParaRPr lang="en-GB" dirty="0">
              <a:solidFill>
                <a:srgbClr val="514843"/>
              </a:solidFill>
              <a:latin typeface="Euphemia"/>
            </a:endParaRPr>
          </a:p>
        </p:txBody>
      </p:sp>
    </p:spTree>
    <p:extLst>
      <p:ext uri="{BB962C8B-B14F-4D97-AF65-F5344CB8AC3E}">
        <p14:creationId xmlns:p14="http://schemas.microsoft.com/office/powerpoint/2010/main" val="2982407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6</a:t>
            </a:fld>
            <a:endParaRPr lang="en-GB" dirty="0">
              <a:solidFill>
                <a:srgbClr val="514843"/>
              </a:solidFill>
              <a:latin typeface="Euphemia"/>
            </a:endParaRPr>
          </a:p>
        </p:txBody>
      </p:sp>
    </p:spTree>
    <p:extLst>
      <p:ext uri="{BB962C8B-B14F-4D97-AF65-F5344CB8AC3E}">
        <p14:creationId xmlns:p14="http://schemas.microsoft.com/office/powerpoint/2010/main" val="2971555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7</a:t>
            </a:fld>
            <a:endParaRPr lang="en-GB" dirty="0">
              <a:solidFill>
                <a:srgbClr val="514843"/>
              </a:solidFill>
              <a:latin typeface="Euphemia"/>
            </a:endParaRPr>
          </a:p>
        </p:txBody>
      </p:sp>
    </p:spTree>
    <p:extLst>
      <p:ext uri="{BB962C8B-B14F-4D97-AF65-F5344CB8AC3E}">
        <p14:creationId xmlns:p14="http://schemas.microsoft.com/office/powerpoint/2010/main" val="4161826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8</a:t>
            </a:fld>
            <a:endParaRPr lang="en-GB" dirty="0">
              <a:solidFill>
                <a:srgbClr val="514843"/>
              </a:solidFill>
              <a:latin typeface="Euphemia"/>
            </a:endParaRPr>
          </a:p>
        </p:txBody>
      </p:sp>
    </p:spTree>
    <p:extLst>
      <p:ext uri="{BB962C8B-B14F-4D97-AF65-F5344CB8AC3E}">
        <p14:creationId xmlns:p14="http://schemas.microsoft.com/office/powerpoint/2010/main" val="1306211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9</a:t>
            </a:fld>
            <a:endParaRPr lang="en-GB" dirty="0">
              <a:solidFill>
                <a:srgbClr val="514843"/>
              </a:solidFill>
              <a:latin typeface="Euphemia"/>
            </a:endParaRPr>
          </a:p>
        </p:txBody>
      </p:sp>
    </p:spTree>
    <p:extLst>
      <p:ext uri="{BB962C8B-B14F-4D97-AF65-F5344CB8AC3E}">
        <p14:creationId xmlns:p14="http://schemas.microsoft.com/office/powerpoint/2010/main" val="128507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3"/>
          <p:cNvSpPr>
            <a:spLocks noGrp="1"/>
          </p:cNvSpPr>
          <p:nvPr>
            <p:ph type="sldNum" sz="quarter" idx="11"/>
          </p:nvPr>
        </p:nvSpPr>
        <p:spPr/>
        <p:txBody>
          <a:bodyPr/>
          <a:lstStyle/>
          <a:p>
            <a:pPr rtl="0"/>
            <a:fld id="{0A3C37BE-C303-496D-B5CD-85F2937540FC}" type="slidenum">
              <a:rPr lang="en-GB" smtClean="0"/>
              <a:t>12</a:t>
            </a:fld>
            <a:endParaRPr lang="en-GB" dirty="0"/>
          </a:p>
        </p:txBody>
      </p:sp>
    </p:spTree>
    <p:extLst>
      <p:ext uri="{BB962C8B-B14F-4D97-AF65-F5344CB8AC3E}">
        <p14:creationId xmlns:p14="http://schemas.microsoft.com/office/powerpoint/2010/main" val="3163145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36D8C-82D7-4A60-B4A6-199F2FF136B6}"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p:txBody>
          <a:bodyPr/>
          <a:lstStyle/>
          <a:p>
            <a:fld id="{0FF54DE5-C571-48E8-A5BC-B369434E2F44}" type="slidenum">
              <a:rPr lang="en-GB" noProof="0" smtClean="0"/>
              <a:pPr/>
              <a:t>‹#›</a:t>
            </a:fld>
            <a:endParaRPr lang="en-GB" noProof="0" dirty="0"/>
          </a:p>
        </p:txBody>
      </p:sp>
    </p:spTree>
    <p:extLst>
      <p:ext uri="{BB962C8B-B14F-4D97-AF65-F5344CB8AC3E}">
        <p14:creationId xmlns:p14="http://schemas.microsoft.com/office/powerpoint/2010/main" val="239174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7D9B3F-4C12-46CD-B91E-1DDD54B1DD2D}"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41921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4BD7E1-9BA8-4A31-9688-9D6A0245E4D6}"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27569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with Pictur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04899" y="3910422"/>
            <a:ext cx="6581003" cy="365687"/>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dirty="0"/>
              <a:t>Subtitle</a:t>
            </a:r>
            <a:endParaRPr lang="en-GB" noProof="0" dirty="0"/>
          </a:p>
        </p:txBody>
      </p:sp>
      <p:sp>
        <p:nvSpPr>
          <p:cNvPr id="9" name="Rectangle 8"/>
          <p:cNvSpPr/>
          <p:nvPr userDrawn="1"/>
        </p:nvSpPr>
        <p:spPr>
          <a:xfrm>
            <a:off x="0" y="0"/>
            <a:ext cx="12192000" cy="982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1035332"/>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Rectangle 12"/>
          <p:cNvSpPr/>
          <p:nvPr userDrawn="1"/>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Title 1"/>
          <p:cNvSpPr>
            <a:spLocks noGrp="1"/>
          </p:cNvSpPr>
          <p:nvPr>
            <p:ph type="ctrTitle" hasCustomPrompt="1"/>
          </p:nvPr>
        </p:nvSpPr>
        <p:spPr>
          <a:xfrm>
            <a:off x="1104900" y="2995949"/>
            <a:ext cx="6245352" cy="1280160"/>
          </a:xfrm>
        </p:spPr>
        <p:txBody>
          <a:bodyPr rtlCol="0" anchor="ctr">
            <a:normAutofit/>
          </a:bodyPr>
          <a:lstStyle>
            <a:lvl1pPr algn="l">
              <a:defRPr sz="4000" cap="all" baseline="0"/>
            </a:lvl1pPr>
          </a:lstStyle>
          <a:p>
            <a:pPr rtl="0"/>
            <a:r>
              <a:rPr lang="en-US" noProof="0" dirty="0"/>
              <a:t>Title of Presentation</a:t>
            </a:r>
            <a:endParaRPr lang="en-GB" noProof="0" dirty="0"/>
          </a:p>
        </p:txBody>
      </p:sp>
    </p:spTree>
    <p:extLst>
      <p:ext uri="{BB962C8B-B14F-4D97-AF65-F5344CB8AC3E}">
        <p14:creationId xmlns:p14="http://schemas.microsoft.com/office/powerpoint/2010/main" val="3227677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8A8F74-C582-4FC2-A6B0-5AF2E8DCC97B}"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84274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30B899-E9BC-4F1B-B958-0B6F5CBB0C4F}"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388515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AEF1E1-D53A-4FD6-A634-3D0D4428836A}"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218757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72B0A6-5F90-428B-9050-50EAAD514E58}" type="datetime1">
              <a:rPr lang="en-US" noProof="0" smtClean="0"/>
              <a:t>2/3/2025</a:t>
            </a:fld>
            <a:endParaRPr lang="en-GB" noProof="0" dirty="0"/>
          </a:p>
        </p:txBody>
      </p:sp>
      <p:sp>
        <p:nvSpPr>
          <p:cNvPr id="8" name="Footer Placeholder 7"/>
          <p:cNvSpPr>
            <a:spLocks noGrp="1"/>
          </p:cNvSpPr>
          <p:nvPr>
            <p:ph type="ftr" sz="quarter" idx="11"/>
          </p:nvPr>
        </p:nvSpPr>
        <p:spPr/>
        <p:txBody>
          <a:bodyPr/>
          <a:lstStyle/>
          <a:p>
            <a:pPr rtl="0"/>
            <a:endParaRPr lang="en-GB" noProof="0" dirty="0"/>
          </a:p>
        </p:txBody>
      </p:sp>
      <p:sp>
        <p:nvSpPr>
          <p:cNvPr id="9" name="Slide Number Placeholder 8"/>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66257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22EA28-8731-4DE3-A34F-23BECCC9997D}" type="datetime1">
              <a:rPr lang="en-US" noProof="0" smtClean="0"/>
              <a:t>2/3/2025</a:t>
            </a:fld>
            <a:endParaRPr lang="en-GB" noProof="0" dirty="0"/>
          </a:p>
        </p:txBody>
      </p:sp>
      <p:sp>
        <p:nvSpPr>
          <p:cNvPr id="4" name="Footer Placeholder 3"/>
          <p:cNvSpPr>
            <a:spLocks noGrp="1"/>
          </p:cNvSpPr>
          <p:nvPr>
            <p:ph type="ftr" sz="quarter" idx="11"/>
          </p:nvPr>
        </p:nvSpPr>
        <p:spPr/>
        <p:txBody>
          <a:bodyPr/>
          <a:lstStyle/>
          <a:p>
            <a:pPr rtl="0"/>
            <a:endParaRPr lang="en-GB" noProof="0" dirty="0"/>
          </a:p>
        </p:txBody>
      </p:sp>
      <p:sp>
        <p:nvSpPr>
          <p:cNvPr id="5" name="Slide Number Placeholder 4"/>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148183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7025-A012-4523-BFBA-EA144AA97667}" type="datetime1">
              <a:rPr lang="en-US" noProof="0" smtClean="0"/>
              <a:t>2/3/2025</a:t>
            </a:fld>
            <a:endParaRPr lang="en-GB" noProof="0" dirty="0"/>
          </a:p>
        </p:txBody>
      </p:sp>
      <p:sp>
        <p:nvSpPr>
          <p:cNvPr id="3" name="Footer Placeholder 2"/>
          <p:cNvSpPr>
            <a:spLocks noGrp="1"/>
          </p:cNvSpPr>
          <p:nvPr>
            <p:ph type="ftr" sz="quarter" idx="11"/>
          </p:nvPr>
        </p:nvSpPr>
        <p:spPr/>
        <p:txBody>
          <a:bodyPr/>
          <a:lstStyle/>
          <a:p>
            <a:pPr rtl="0"/>
            <a:endParaRPr lang="en-GB" noProof="0" dirty="0"/>
          </a:p>
        </p:txBody>
      </p:sp>
      <p:sp>
        <p:nvSpPr>
          <p:cNvPr id="4" name="Slide Number Placeholder 3"/>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111808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714FA9-7252-4913-8381-41F3C10FDC9D}"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1543311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5503E7-24B2-423E-8487-BDF4E24F307C}"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57809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9F88A-36AE-43AA-8296-090AD5F5E6FA}" type="datetime1">
              <a:rPr lang="en-US" noProof="0" smtClean="0"/>
              <a:t>2/3/2025</a:t>
            </a:fld>
            <a:endParaRPr lang="en-GB"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54DE5-C571-48E8-A5BC-B369434E2F44}" type="slidenum">
              <a:rPr lang="en-GB" noProof="0" smtClean="0"/>
              <a:pPr/>
              <a:t>‹#›</a:t>
            </a:fld>
            <a:endParaRPr lang="en-GB" noProof="0" dirty="0"/>
          </a:p>
        </p:txBody>
      </p:sp>
      <p:sp>
        <p:nvSpPr>
          <p:cNvPr id="9" name="Rectangle 8"/>
          <p:cNvSpPr/>
          <p:nvPr userDrawn="1"/>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6626" y="6654253"/>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extLst>
      <p:ext uri="{BB962C8B-B14F-4D97-AF65-F5344CB8AC3E}">
        <p14:creationId xmlns:p14="http://schemas.microsoft.com/office/powerpoint/2010/main" val="39320158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statelibrary.sc.gov/libraries-librarians/library-grants-fund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tatelibrary.sc.gov/libraries-librarians/library-grants-fundi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899" y="2995949"/>
            <a:ext cx="7012733" cy="1280160"/>
          </a:xfrm>
        </p:spPr>
        <p:txBody>
          <a:bodyPr rtlCol="0" anchor="ctr">
            <a:normAutofit/>
          </a:bodyPr>
          <a:lstStyle/>
          <a:p>
            <a:pPr rtl="0"/>
            <a:r>
              <a:rPr lang="en-GB" dirty="0">
                <a:solidFill>
                  <a:srgbClr val="005295"/>
                </a:solidFill>
              </a:rPr>
              <a:t>Directors’ summit</a:t>
            </a:r>
            <a:endParaRPr lang="en-US" dirty="0">
              <a:solidFill>
                <a:srgbClr val="005295"/>
              </a:solidFill>
            </a:endParaRPr>
          </a:p>
        </p:txBody>
      </p:sp>
      <p:sp>
        <p:nvSpPr>
          <p:cNvPr id="7" name="Subtitle 6"/>
          <p:cNvSpPr>
            <a:spLocks noGrp="1"/>
          </p:cNvSpPr>
          <p:nvPr>
            <p:ph type="subTitle" idx="1"/>
          </p:nvPr>
        </p:nvSpPr>
        <p:spPr>
          <a:xfrm>
            <a:off x="1104899" y="4093265"/>
            <a:ext cx="6581003" cy="365687"/>
          </a:xfrm>
        </p:spPr>
        <p:txBody>
          <a:bodyPr rtlCol="0"/>
          <a:lstStyle/>
          <a:p>
            <a:pPr rtl="0"/>
            <a:r>
              <a:rPr lang="en-US" dirty="0">
                <a:solidFill>
                  <a:srgbClr val="005295"/>
                </a:solidFill>
              </a:rPr>
              <a:t>Budgets and Funding</a:t>
            </a:r>
          </a:p>
        </p:txBody>
      </p:sp>
      <p:pic>
        <p:nvPicPr>
          <p:cNvPr id="8" name="Picture 7" descr="South Carolina State Libra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9427" y="1325880"/>
            <a:ext cx="3496507" cy="1051560"/>
          </a:xfrm>
          <a:prstGeom prst="rect">
            <a:avLst/>
          </a:prstGeo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F872-EF76-450A-88E0-B89892C7597B}"/>
              </a:ext>
            </a:extLst>
          </p:cNvPr>
          <p:cNvSpPr>
            <a:spLocks noGrp="1"/>
          </p:cNvSpPr>
          <p:nvPr>
            <p:ph type="title"/>
          </p:nvPr>
        </p:nvSpPr>
        <p:spPr>
          <a:xfrm>
            <a:off x="142240" y="136525"/>
            <a:ext cx="11211560" cy="1123315"/>
          </a:xfrm>
        </p:spPr>
        <p:txBody>
          <a:bodyPr/>
          <a:lstStyle/>
          <a:p>
            <a:r>
              <a:rPr lang="en-US" dirty="0">
                <a:highlight>
                  <a:srgbClr val="CBB677"/>
                </a:highlight>
              </a:rPr>
              <a:t>LSTA Grants Process</a:t>
            </a:r>
          </a:p>
        </p:txBody>
      </p:sp>
      <p:sp>
        <p:nvSpPr>
          <p:cNvPr id="3" name="Content Placeholder 2">
            <a:extLst>
              <a:ext uri="{FF2B5EF4-FFF2-40B4-BE49-F238E27FC236}">
                <a16:creationId xmlns:a16="http://schemas.microsoft.com/office/drawing/2014/main" id="{692C0752-5025-4462-AB4C-60C30FE0AD9A}"/>
              </a:ext>
            </a:extLst>
          </p:cNvPr>
          <p:cNvSpPr>
            <a:spLocks noGrp="1"/>
          </p:cNvSpPr>
          <p:nvPr>
            <p:ph idx="1"/>
          </p:nvPr>
        </p:nvSpPr>
        <p:spPr>
          <a:xfrm>
            <a:off x="386080" y="1391920"/>
            <a:ext cx="10967720" cy="4785043"/>
          </a:xfrm>
        </p:spPr>
        <p:txBody>
          <a:bodyPr>
            <a:normAutofit/>
          </a:bodyPr>
          <a:lstStyle/>
          <a:p>
            <a:r>
              <a:rPr lang="en-US" dirty="0"/>
              <a:t>Application</a:t>
            </a:r>
            <a:endParaRPr lang="en-US" sz="1200" dirty="0"/>
          </a:p>
          <a:p>
            <a:r>
              <a:rPr lang="en-US" dirty="0"/>
              <a:t>Award</a:t>
            </a:r>
          </a:p>
          <a:p>
            <a:r>
              <a:rPr lang="en-US" dirty="0"/>
              <a:t>Implement Project</a:t>
            </a:r>
          </a:p>
          <a:p>
            <a:r>
              <a:rPr lang="en-US" dirty="0"/>
              <a:t>Interim Report</a:t>
            </a:r>
          </a:p>
          <a:p>
            <a:r>
              <a:rPr lang="en-US" dirty="0"/>
              <a:t>Reimbursement Request</a:t>
            </a:r>
          </a:p>
          <a:p>
            <a:r>
              <a:rPr lang="en-US" dirty="0"/>
              <a:t>End of Project Report</a:t>
            </a:r>
          </a:p>
          <a:p>
            <a:r>
              <a:rPr lang="en-US" dirty="0"/>
              <a:t>Site Visit</a:t>
            </a:r>
          </a:p>
          <a:p>
            <a:pPr marL="0" indent="0">
              <a:buNone/>
            </a:pPr>
            <a:endParaRPr lang="en-US" sz="1200" dirty="0">
              <a:hlinkClick r:id="rId2"/>
            </a:endParaRPr>
          </a:p>
          <a:p>
            <a:pPr marL="0" indent="0">
              <a:buNone/>
            </a:pPr>
            <a:r>
              <a:rPr lang="en-US" sz="1200" dirty="0">
                <a:hlinkClick r:id="rId2"/>
              </a:rPr>
              <a:t>https://www.statelibrary.sc.gov/libraries-librarians/library-grants-funding</a:t>
            </a:r>
            <a:endParaRPr lang="en-US" sz="1200" dirty="0"/>
          </a:p>
        </p:txBody>
      </p:sp>
      <p:sp>
        <p:nvSpPr>
          <p:cNvPr id="4" name="Date Placeholder 3">
            <a:extLst>
              <a:ext uri="{FF2B5EF4-FFF2-40B4-BE49-F238E27FC236}">
                <a16:creationId xmlns:a16="http://schemas.microsoft.com/office/drawing/2014/main" id="{332B31BF-BBDC-46AE-8E24-D4639042D536}"/>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118816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C2AB6-82C5-4BDF-BA6B-1AC88E3EE40F}"/>
              </a:ext>
            </a:extLst>
          </p:cNvPr>
          <p:cNvSpPr>
            <a:spLocks noGrp="1"/>
          </p:cNvSpPr>
          <p:nvPr>
            <p:ph type="title"/>
          </p:nvPr>
        </p:nvSpPr>
        <p:spPr>
          <a:xfrm>
            <a:off x="246185" y="76738"/>
            <a:ext cx="11037277" cy="746223"/>
          </a:xfrm>
        </p:spPr>
        <p:txBody>
          <a:bodyPr/>
          <a:lstStyle/>
          <a:p>
            <a:r>
              <a:rPr lang="en-US" dirty="0">
                <a:highlight>
                  <a:srgbClr val="CBB677"/>
                </a:highlight>
              </a:rPr>
              <a:t>LSTA Federal Purposes</a:t>
            </a:r>
          </a:p>
        </p:txBody>
      </p:sp>
      <p:sp>
        <p:nvSpPr>
          <p:cNvPr id="3" name="Content Placeholder 2">
            <a:extLst>
              <a:ext uri="{FF2B5EF4-FFF2-40B4-BE49-F238E27FC236}">
                <a16:creationId xmlns:a16="http://schemas.microsoft.com/office/drawing/2014/main" id="{E36CB40B-B7BD-48EF-B705-CED945F00045}"/>
              </a:ext>
            </a:extLst>
          </p:cNvPr>
          <p:cNvSpPr>
            <a:spLocks noGrp="1"/>
          </p:cNvSpPr>
          <p:nvPr>
            <p:ph idx="1"/>
          </p:nvPr>
        </p:nvSpPr>
        <p:spPr>
          <a:xfrm>
            <a:off x="246185" y="1005840"/>
            <a:ext cx="11107615" cy="5171123"/>
          </a:xfrm>
        </p:spPr>
        <p:txBody>
          <a:bodyPr>
            <a:normAutofit fontScale="55000" lnSpcReduction="20000"/>
          </a:bodyPr>
          <a:lstStyle/>
          <a:p>
            <a:pPr marL="0" indent="0">
              <a:buNone/>
            </a:pPr>
            <a:r>
              <a:rPr lang="en-US" b="1" dirty="0"/>
              <a:t>Grants to States (20 U.S.C. § 9141)</a:t>
            </a:r>
          </a:p>
          <a:p>
            <a:r>
              <a:rPr lang="en-US" dirty="0"/>
              <a:t>Expand services for learning and access to information and educational resources in a variety of formats (including new and emerging technology), in all types of libraries, for individuals of all ages in order to support such individuals' needs for education, lifelong learning, workforce development, economic and business development, health information, critical thinking skills, digital literacy skills, and financial literacy and other types of literacy skills;</a:t>
            </a:r>
          </a:p>
          <a:p>
            <a:r>
              <a:rPr lang="en-US" dirty="0"/>
              <a:t>Establish or enhance electronic and other linkages and improved coordination among and between libraries and entities, as described in 20 U.S.C. § 9134(b)(6), for the purpose of improving the quality of and access to library and information services;</a:t>
            </a:r>
          </a:p>
          <a:p>
            <a:r>
              <a:rPr lang="en-US" dirty="0"/>
              <a:t>(A) Provide training and professional development, including continuing education, to enhance the skills of the current library workforce and leadership, and advance the delivery of library and information services; and (B) Enhance efforts to recruit future professionals, including those from diverse and underrepresented backgrounds, to the field of library and information services;</a:t>
            </a:r>
          </a:p>
          <a:p>
            <a:r>
              <a:rPr lang="en-US" dirty="0"/>
              <a:t>Develop public and private partnerships with other agencies, tribes, and community-based organizations;</a:t>
            </a:r>
          </a:p>
          <a:p>
            <a:r>
              <a:rPr lang="en-US" dirty="0"/>
              <a:t>Target library services to individuals of diverse geographic, cultural, and socioeconomic backgrounds, to individuals with disabilities, and to individuals with limited functional literacy or information skills;</a:t>
            </a:r>
          </a:p>
          <a:p>
            <a:r>
              <a:rPr lang="en-US" dirty="0"/>
              <a:t>Target library and information services to persons having difficulty using a library and to underserved urban and rural communities, including children (from birth through age 17) from families with incomes below the poverty line (as defined by the Office of Management and Budget and revised annually in accordance with section 9902(2) of title 42) applicable to a family of the size involved;</a:t>
            </a:r>
          </a:p>
          <a:p>
            <a:r>
              <a:rPr lang="en-US" dirty="0"/>
              <a:t>Develop library services that provide all users access to information through local, State, regional, national, and international collaborations and networks; and</a:t>
            </a:r>
          </a:p>
          <a:p>
            <a:r>
              <a:rPr lang="en-US" dirty="0"/>
              <a:t>Carry out other activities consistent with the purposes set forth in 20 U.S.C. § 9121, as described in the State library administrative agency's plan.</a:t>
            </a:r>
          </a:p>
          <a:p>
            <a:endParaRPr lang="en-US" dirty="0"/>
          </a:p>
        </p:txBody>
      </p:sp>
      <p:sp>
        <p:nvSpPr>
          <p:cNvPr id="4" name="Date Placeholder 3">
            <a:extLst>
              <a:ext uri="{FF2B5EF4-FFF2-40B4-BE49-F238E27FC236}">
                <a16:creationId xmlns:a16="http://schemas.microsoft.com/office/drawing/2014/main" id="{FD2198CF-786B-4D61-A33B-A1BF91DD1452}"/>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168462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527538" y="365126"/>
            <a:ext cx="11207262" cy="605546"/>
          </a:xfrm>
        </p:spPr>
        <p:txBody>
          <a:bodyPr rtlCol="0">
            <a:noAutofit/>
          </a:bodyPr>
          <a:lstStyle/>
          <a:p>
            <a:pPr rtl="0"/>
            <a:r>
              <a:rPr lang="en-GB" sz="4000" dirty="0">
                <a:highlight>
                  <a:srgbClr val="CBB677"/>
                </a:highlight>
              </a:rPr>
              <a:t>Summary of LSTA Funds - LSTA FFY18 – FFY24 </a:t>
            </a:r>
            <a:endParaRPr lang="en-US" sz="4000" dirty="0">
              <a:highlight>
                <a:srgbClr val="CBB677"/>
              </a:highlight>
            </a:endParaRPr>
          </a:p>
        </p:txBody>
      </p:sp>
      <p:sp>
        <p:nvSpPr>
          <p:cNvPr id="14" name="Content Placeholder 13"/>
          <p:cNvSpPr>
            <a:spLocks noGrp="1"/>
          </p:cNvSpPr>
          <p:nvPr>
            <p:ph idx="1"/>
          </p:nvPr>
        </p:nvSpPr>
        <p:spPr>
          <a:xfrm>
            <a:off x="527538" y="1239520"/>
            <a:ext cx="8969388" cy="3733533"/>
          </a:xfrm>
        </p:spPr>
        <p:txBody>
          <a:bodyPr rtlCol="0">
            <a:normAutofit/>
          </a:bodyPr>
          <a:lstStyle/>
          <a:p>
            <a:pPr rtl="0"/>
            <a:r>
              <a:rPr lang="en-US" dirty="0"/>
              <a:t>Impact Grants – 38 Grants - $1,020,087</a:t>
            </a:r>
          </a:p>
          <a:p>
            <a:pPr rtl="0"/>
            <a:r>
              <a:rPr lang="en-US" dirty="0"/>
              <a:t>Summer Reading  – 240 Grants - $328,631 </a:t>
            </a:r>
          </a:p>
          <a:p>
            <a:r>
              <a:rPr lang="en-US" dirty="0"/>
              <a:t>Tuition Assistance – 79 Grants -</a:t>
            </a:r>
            <a:r>
              <a:rPr lang="en-US" b="1" dirty="0"/>
              <a:t> </a:t>
            </a:r>
            <a:r>
              <a:rPr lang="en-US" dirty="0"/>
              <a:t>$179,097</a:t>
            </a:r>
          </a:p>
          <a:p>
            <a:pPr rtl="0"/>
            <a:r>
              <a:rPr lang="en-US" dirty="0"/>
              <a:t>Continuing Education – 103 Grants - $105,509</a:t>
            </a:r>
          </a:p>
          <a:p>
            <a:pPr rtl="0"/>
            <a:endParaRPr lang="en-US" dirty="0"/>
          </a:p>
          <a:p>
            <a:pPr rtl="0"/>
            <a:r>
              <a:rPr lang="en-US" dirty="0"/>
              <a:t>Total 477 for $1,633,324</a:t>
            </a:r>
          </a:p>
          <a:p>
            <a:pPr rtl="0"/>
            <a:endParaRPr lang="en-US" dirty="0">
              <a:highlight>
                <a:srgbClr val="FFFF00"/>
              </a:highlight>
            </a:endParaRPr>
          </a:p>
          <a:p>
            <a:pPr marL="0" indent="0" rtl="0">
              <a:buNone/>
            </a:pPr>
            <a:endParaRPr lang="en-US" dirty="0"/>
          </a:p>
        </p:txBody>
      </p:sp>
      <p:sp>
        <p:nvSpPr>
          <p:cNvPr id="4" name="Rectangle 3"/>
          <p:cNvSpPr/>
          <p:nvPr/>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5" name="Rectangle 4"/>
          <p:cNvSpPr/>
          <p:nvPr/>
        </p:nvSpPr>
        <p:spPr>
          <a:xfrm>
            <a:off x="-6626" y="6654253"/>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extLst>
      <p:ext uri="{BB962C8B-B14F-4D97-AF65-F5344CB8AC3E}">
        <p14:creationId xmlns:p14="http://schemas.microsoft.com/office/powerpoint/2010/main" val="1431478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71268" y="365125"/>
            <a:ext cx="11254154" cy="1325563"/>
          </a:xfrm>
        </p:spPr>
        <p:txBody>
          <a:bodyPr rtlCol="0">
            <a:noAutofit/>
          </a:bodyPr>
          <a:lstStyle/>
          <a:p>
            <a:pPr rtl="0"/>
            <a:r>
              <a:rPr lang="en-GB" sz="3200" dirty="0">
                <a:highlight>
                  <a:srgbClr val="CBB677"/>
                </a:highlight>
              </a:rPr>
              <a:t>Summary of LSTA Funds FFY23 / FFY24 Year to Date</a:t>
            </a:r>
            <a:endParaRPr lang="en-US" sz="3200" dirty="0">
              <a:highlight>
                <a:srgbClr val="CBB677"/>
              </a:highlight>
            </a:endParaRPr>
          </a:p>
        </p:txBody>
      </p:sp>
      <p:sp>
        <p:nvSpPr>
          <p:cNvPr id="2" name="Text Placeholder 1">
            <a:extLst>
              <a:ext uri="{FF2B5EF4-FFF2-40B4-BE49-F238E27FC236}">
                <a16:creationId xmlns:a16="http://schemas.microsoft.com/office/drawing/2014/main" id="{11BBC66A-0DAE-4565-B419-19B261CDF27A}"/>
              </a:ext>
            </a:extLst>
          </p:cNvPr>
          <p:cNvSpPr>
            <a:spLocks noGrp="1"/>
          </p:cNvSpPr>
          <p:nvPr>
            <p:ph type="body" idx="1"/>
          </p:nvPr>
        </p:nvSpPr>
        <p:spPr>
          <a:xfrm>
            <a:off x="618978" y="1582615"/>
            <a:ext cx="5378597" cy="626013"/>
          </a:xfrm>
        </p:spPr>
        <p:txBody>
          <a:bodyPr>
            <a:normAutofit/>
          </a:bodyPr>
          <a:lstStyle/>
          <a:p>
            <a:r>
              <a:rPr lang="en-GB" dirty="0">
                <a:highlight>
                  <a:srgbClr val="CBB677"/>
                </a:highlight>
              </a:rPr>
              <a:t>LSTA FFY23</a:t>
            </a:r>
            <a:endParaRPr lang="en-US" dirty="0"/>
          </a:p>
        </p:txBody>
      </p:sp>
      <p:sp>
        <p:nvSpPr>
          <p:cNvPr id="14" name="Content Placeholder 13"/>
          <p:cNvSpPr>
            <a:spLocks noGrp="1"/>
          </p:cNvSpPr>
          <p:nvPr>
            <p:ph sz="half" idx="2"/>
          </p:nvPr>
        </p:nvSpPr>
        <p:spPr>
          <a:xfrm>
            <a:off x="471269" y="2479430"/>
            <a:ext cx="5183188" cy="3710233"/>
          </a:xfrm>
        </p:spPr>
        <p:txBody>
          <a:bodyPr rtlCol="0"/>
          <a:lstStyle/>
          <a:p>
            <a:r>
              <a:rPr lang="en-US" sz="1800" dirty="0"/>
              <a:t>Impact Grants – 8 Grants - $307,435</a:t>
            </a:r>
          </a:p>
          <a:p>
            <a:pPr rtl="0"/>
            <a:r>
              <a:rPr lang="en-US" sz="1800" dirty="0"/>
              <a:t>Summer Reading  – 41 Grants - $90,000 </a:t>
            </a:r>
          </a:p>
          <a:p>
            <a:r>
              <a:rPr lang="en-US" sz="1800" dirty="0"/>
              <a:t>Tuition Assistance – 10 Grants -</a:t>
            </a:r>
            <a:r>
              <a:rPr lang="en-US" sz="1800" b="1" dirty="0"/>
              <a:t> </a:t>
            </a:r>
            <a:r>
              <a:rPr lang="en-US" sz="1800" dirty="0"/>
              <a:t>$16,800</a:t>
            </a:r>
          </a:p>
          <a:p>
            <a:pPr rtl="0"/>
            <a:r>
              <a:rPr lang="en-US" sz="1800" dirty="0"/>
              <a:t>Continuing Education – 5 Grants - $4,200</a:t>
            </a:r>
          </a:p>
          <a:p>
            <a:pPr marL="0" indent="0" rtl="0">
              <a:buNone/>
            </a:pPr>
            <a:endParaRPr lang="en-US" dirty="0"/>
          </a:p>
        </p:txBody>
      </p:sp>
      <p:sp>
        <p:nvSpPr>
          <p:cNvPr id="3" name="Text Placeholder 2">
            <a:extLst>
              <a:ext uri="{FF2B5EF4-FFF2-40B4-BE49-F238E27FC236}">
                <a16:creationId xmlns:a16="http://schemas.microsoft.com/office/drawing/2014/main" id="{6CF015B3-F308-4217-9561-ECD59742D77C}"/>
              </a:ext>
            </a:extLst>
          </p:cNvPr>
          <p:cNvSpPr>
            <a:spLocks noGrp="1"/>
          </p:cNvSpPr>
          <p:nvPr>
            <p:ph type="body" sz="quarter" idx="3"/>
          </p:nvPr>
        </p:nvSpPr>
        <p:spPr>
          <a:xfrm>
            <a:off x="6194426" y="1681163"/>
            <a:ext cx="5160961" cy="527465"/>
          </a:xfrm>
        </p:spPr>
        <p:txBody>
          <a:bodyPr>
            <a:normAutofit/>
          </a:bodyPr>
          <a:lstStyle/>
          <a:p>
            <a:r>
              <a:rPr lang="en-GB" dirty="0">
                <a:highlight>
                  <a:srgbClr val="CBB677"/>
                </a:highlight>
              </a:rPr>
              <a:t>LSTA FFY24 – In Process</a:t>
            </a:r>
            <a:endParaRPr lang="en-US" dirty="0"/>
          </a:p>
        </p:txBody>
      </p:sp>
      <p:sp>
        <p:nvSpPr>
          <p:cNvPr id="6" name="Content Placeholder 5">
            <a:extLst>
              <a:ext uri="{FF2B5EF4-FFF2-40B4-BE49-F238E27FC236}">
                <a16:creationId xmlns:a16="http://schemas.microsoft.com/office/drawing/2014/main" id="{34C2EDAA-83D1-4AA0-8100-D914664E5185}"/>
              </a:ext>
            </a:extLst>
          </p:cNvPr>
          <p:cNvSpPr>
            <a:spLocks noGrp="1"/>
          </p:cNvSpPr>
          <p:nvPr>
            <p:ph sz="quarter" idx="4"/>
          </p:nvPr>
        </p:nvSpPr>
        <p:spPr>
          <a:xfrm>
            <a:off x="6096000" y="2479430"/>
            <a:ext cx="5259388" cy="3710233"/>
          </a:xfrm>
        </p:spPr>
        <p:txBody>
          <a:bodyPr/>
          <a:lstStyle/>
          <a:p>
            <a:r>
              <a:rPr lang="en-US" sz="1800" dirty="0"/>
              <a:t>Impact Grants – 12 Grants - $356,110</a:t>
            </a:r>
          </a:p>
          <a:p>
            <a:r>
              <a:rPr lang="en-US" sz="1800" dirty="0"/>
              <a:t>Summer Reading  – 41 Grants - $92,000 </a:t>
            </a:r>
          </a:p>
          <a:p>
            <a:r>
              <a:rPr lang="en-US" sz="1800" dirty="0"/>
              <a:t>Tuition Assistance – 20 Grants -</a:t>
            </a:r>
            <a:r>
              <a:rPr lang="en-US" sz="1800" b="1" dirty="0"/>
              <a:t> </a:t>
            </a:r>
            <a:r>
              <a:rPr lang="en-US" sz="1800" dirty="0"/>
              <a:t>$43,403</a:t>
            </a:r>
          </a:p>
          <a:p>
            <a:r>
              <a:rPr lang="en-US" sz="1800" dirty="0"/>
              <a:t>Continuing Education – 11 Grants - $11,592</a:t>
            </a:r>
          </a:p>
          <a:p>
            <a:endParaRPr lang="en-US" sz="1800" dirty="0"/>
          </a:p>
          <a:p>
            <a:pPr marL="0" indent="0">
              <a:buNone/>
            </a:pPr>
            <a:r>
              <a:rPr lang="en-US" sz="1800" dirty="0"/>
              <a:t>*Half way through the year</a:t>
            </a:r>
          </a:p>
          <a:p>
            <a:endParaRPr lang="en-US" dirty="0"/>
          </a:p>
        </p:txBody>
      </p:sp>
      <p:sp>
        <p:nvSpPr>
          <p:cNvPr id="4" name="Rectangle 3"/>
          <p:cNvSpPr/>
          <p:nvPr/>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5" name="Rectangle 4"/>
          <p:cNvSpPr/>
          <p:nvPr/>
        </p:nvSpPr>
        <p:spPr>
          <a:xfrm>
            <a:off x="-6626" y="6654253"/>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47C0-BFED-4A8A-B105-1E21615A82A6}"/>
              </a:ext>
            </a:extLst>
          </p:cNvPr>
          <p:cNvSpPr>
            <a:spLocks noGrp="1"/>
          </p:cNvSpPr>
          <p:nvPr>
            <p:ph type="title"/>
          </p:nvPr>
        </p:nvSpPr>
        <p:spPr>
          <a:xfrm>
            <a:off x="422031" y="365125"/>
            <a:ext cx="10931769" cy="4418910"/>
          </a:xfrm>
        </p:spPr>
        <p:txBody>
          <a:bodyPr>
            <a:normAutofit/>
          </a:bodyPr>
          <a:lstStyle/>
          <a:p>
            <a:pPr algn="ctr"/>
            <a:r>
              <a:rPr lang="en-US" dirty="0">
                <a:highlight>
                  <a:srgbClr val="CBB677"/>
                </a:highlight>
              </a:rPr>
              <a:t>Questions?</a:t>
            </a:r>
            <a:br>
              <a:rPr lang="en-US" dirty="0">
                <a:highlight>
                  <a:srgbClr val="CBB677"/>
                </a:highlight>
              </a:rPr>
            </a:br>
            <a:r>
              <a:rPr lang="en-US" dirty="0">
                <a:highlight>
                  <a:srgbClr val="CBB677"/>
                </a:highlight>
              </a:rPr>
              <a:t>Discussion</a:t>
            </a:r>
          </a:p>
        </p:txBody>
      </p:sp>
      <p:sp>
        <p:nvSpPr>
          <p:cNvPr id="3" name="Content Placeholder 2">
            <a:extLst>
              <a:ext uri="{FF2B5EF4-FFF2-40B4-BE49-F238E27FC236}">
                <a16:creationId xmlns:a16="http://schemas.microsoft.com/office/drawing/2014/main" id="{4140AA27-3745-4E9E-AB4E-074938A1E21C}"/>
              </a:ext>
            </a:extLst>
          </p:cNvPr>
          <p:cNvSpPr>
            <a:spLocks noGrp="1"/>
          </p:cNvSpPr>
          <p:nvPr>
            <p:ph idx="1"/>
          </p:nvPr>
        </p:nvSpPr>
        <p:spPr>
          <a:xfrm>
            <a:off x="422031" y="1575582"/>
            <a:ext cx="10931769" cy="4601381"/>
          </a:xfrm>
        </p:spPr>
        <p:txBody>
          <a:bodyPr/>
          <a:lstStyle/>
          <a:p>
            <a:pPr marL="914400" lvl="2" indent="0">
              <a:buNone/>
            </a:pPr>
            <a:endParaRPr lang="en-US" sz="2400" dirty="0"/>
          </a:p>
          <a:p>
            <a:pPr marL="0" indent="0">
              <a:buNone/>
            </a:pPr>
            <a:endParaRPr lang="en-US" dirty="0"/>
          </a:p>
          <a:p>
            <a:endParaRPr lang="en-US" dirty="0"/>
          </a:p>
          <a:p>
            <a:pPr marL="0" indent="0">
              <a:buNone/>
            </a:pPr>
            <a:endParaRPr lang="en-US" dirty="0"/>
          </a:p>
        </p:txBody>
      </p:sp>
      <p:sp>
        <p:nvSpPr>
          <p:cNvPr id="4" name="Date Placeholder 3">
            <a:extLst>
              <a:ext uri="{FF2B5EF4-FFF2-40B4-BE49-F238E27FC236}">
                <a16:creationId xmlns:a16="http://schemas.microsoft.com/office/drawing/2014/main" id="{66B698A8-DC88-42D6-9FE1-C1BC3EFC3375}"/>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596171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47012" y="2292094"/>
            <a:ext cx="5591937" cy="1449219"/>
          </a:xfrm>
        </p:spPr>
        <p:txBody>
          <a:bodyPr rtlCol="0" anchor="ctr">
            <a:normAutofit/>
          </a:bodyPr>
          <a:lstStyle/>
          <a:p>
            <a:pPr rtl="0">
              <a:spcAft>
                <a:spcPts val="600"/>
              </a:spcAft>
            </a:pPr>
            <a:r>
              <a:rPr lang="en-GB" dirty="0"/>
              <a:t>Thank you!</a:t>
            </a:r>
            <a:endParaRPr lang="en-US" dirty="0"/>
          </a:p>
        </p:txBody>
      </p:sp>
      <p:sp>
        <p:nvSpPr>
          <p:cNvPr id="7" name="Subtitle 6"/>
          <p:cNvSpPr>
            <a:spLocks noGrp="1"/>
          </p:cNvSpPr>
          <p:nvPr>
            <p:ph type="subTitle" idx="1"/>
          </p:nvPr>
        </p:nvSpPr>
        <p:spPr>
          <a:xfrm>
            <a:off x="1247013" y="3790563"/>
            <a:ext cx="5734050" cy="955565"/>
          </a:xfrm>
        </p:spPr>
        <p:txBody>
          <a:bodyPr rtlCol="0">
            <a:normAutofit/>
          </a:bodyPr>
          <a:lstStyle/>
          <a:p>
            <a:pPr rtl="0"/>
            <a:r>
              <a:rPr lang="en-GB" sz="2000" dirty="0"/>
              <a:t>Leesa M. Aiken	</a:t>
            </a:r>
          </a:p>
          <a:p>
            <a:pPr rtl="0"/>
            <a:r>
              <a:rPr lang="en-GB" sz="2000" dirty="0"/>
              <a:t>Agency Director</a:t>
            </a:r>
          </a:p>
          <a:p>
            <a:pPr rtl="0"/>
            <a:r>
              <a:rPr lang="en-GB" sz="2000" dirty="0"/>
              <a:t>laiken@statelibrary.sc.gov</a:t>
            </a:r>
            <a:endParaRPr lang="en-US" sz="2000" dirty="0"/>
          </a:p>
        </p:txBody>
      </p:sp>
    </p:spTree>
    <p:extLst>
      <p:ext uri="{BB962C8B-B14F-4D97-AF65-F5344CB8AC3E}">
        <p14:creationId xmlns:p14="http://schemas.microsoft.com/office/powerpoint/2010/main" val="282457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BD860-B468-4DF1-AC5B-E3C53FC4DC05}"/>
              </a:ext>
            </a:extLst>
          </p:cNvPr>
          <p:cNvSpPr>
            <a:spLocks noGrp="1"/>
          </p:cNvSpPr>
          <p:nvPr>
            <p:ph type="title"/>
          </p:nvPr>
        </p:nvSpPr>
        <p:spPr>
          <a:xfrm>
            <a:off x="721360" y="314961"/>
            <a:ext cx="10632440" cy="1375728"/>
          </a:xfrm>
        </p:spPr>
        <p:txBody>
          <a:bodyPr/>
          <a:lstStyle/>
          <a:p>
            <a:r>
              <a:rPr lang="en-US" dirty="0">
                <a:highlight>
                  <a:srgbClr val="CBB677"/>
                </a:highlight>
              </a:rPr>
              <a:t>Library Budgets and Funding</a:t>
            </a:r>
          </a:p>
        </p:txBody>
      </p:sp>
      <p:sp>
        <p:nvSpPr>
          <p:cNvPr id="3" name="Content Placeholder 2">
            <a:extLst>
              <a:ext uri="{FF2B5EF4-FFF2-40B4-BE49-F238E27FC236}">
                <a16:creationId xmlns:a16="http://schemas.microsoft.com/office/drawing/2014/main" id="{4DCE5B12-CC14-4DF1-8D9A-D541F51CFF1A}"/>
              </a:ext>
            </a:extLst>
          </p:cNvPr>
          <p:cNvSpPr>
            <a:spLocks noGrp="1"/>
          </p:cNvSpPr>
          <p:nvPr>
            <p:ph idx="1"/>
          </p:nvPr>
        </p:nvSpPr>
        <p:spPr/>
        <p:txBody>
          <a:bodyPr>
            <a:normAutofit lnSpcReduction="10000"/>
          </a:bodyPr>
          <a:lstStyle/>
          <a:p>
            <a:pPr marL="0" indent="0">
              <a:buNone/>
            </a:pPr>
            <a:r>
              <a:rPr lang="en-US" dirty="0"/>
              <a:t>Where does the money come from?</a:t>
            </a:r>
          </a:p>
          <a:p>
            <a:pPr lvl="1"/>
            <a:r>
              <a:rPr lang="en-US" dirty="0"/>
              <a:t>County Appropriation</a:t>
            </a:r>
          </a:p>
          <a:p>
            <a:pPr lvl="1"/>
            <a:r>
              <a:rPr lang="en-US" dirty="0"/>
              <a:t>Millage</a:t>
            </a:r>
          </a:p>
          <a:p>
            <a:pPr lvl="1"/>
            <a:r>
              <a:rPr lang="en-US" dirty="0"/>
              <a:t>Penny tax or other special funding (referendum)</a:t>
            </a:r>
          </a:p>
          <a:p>
            <a:pPr lvl="1"/>
            <a:r>
              <a:rPr lang="en-US" dirty="0"/>
              <a:t>State Aid</a:t>
            </a:r>
          </a:p>
          <a:p>
            <a:pPr lvl="1"/>
            <a:r>
              <a:rPr lang="en-US" dirty="0"/>
              <a:t>Lottery</a:t>
            </a:r>
          </a:p>
          <a:p>
            <a:pPr lvl="1"/>
            <a:r>
              <a:rPr lang="en-US" dirty="0"/>
              <a:t>Grant funds from the State Library</a:t>
            </a:r>
          </a:p>
          <a:p>
            <a:pPr lvl="1"/>
            <a:r>
              <a:rPr lang="en-US" dirty="0"/>
              <a:t>Grant funds from other groups</a:t>
            </a:r>
          </a:p>
          <a:p>
            <a:pPr lvl="1"/>
            <a:r>
              <a:rPr lang="en-US" dirty="0"/>
              <a:t>Friends group</a:t>
            </a:r>
          </a:p>
          <a:p>
            <a:pPr lvl="1"/>
            <a:r>
              <a:rPr lang="en-US" dirty="0"/>
              <a:t>Direct Legislature Funds</a:t>
            </a:r>
          </a:p>
          <a:p>
            <a:pPr lvl="1"/>
            <a:r>
              <a:rPr lang="en-US" dirty="0"/>
              <a:t>Other Federal funds (ARPA, USDA)</a:t>
            </a:r>
          </a:p>
          <a:p>
            <a:endParaRPr lang="en-US" dirty="0"/>
          </a:p>
        </p:txBody>
      </p:sp>
      <p:sp>
        <p:nvSpPr>
          <p:cNvPr id="4" name="Date Placeholder 3">
            <a:extLst>
              <a:ext uri="{FF2B5EF4-FFF2-40B4-BE49-F238E27FC236}">
                <a16:creationId xmlns:a16="http://schemas.microsoft.com/office/drawing/2014/main" id="{5957A570-AE9E-4131-A70C-A323D99F06E2}"/>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3680819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77520" y="345441"/>
            <a:ext cx="10876280" cy="1345248"/>
          </a:xfrm>
        </p:spPr>
        <p:txBody>
          <a:bodyPr rtlCol="0"/>
          <a:lstStyle/>
          <a:p>
            <a:pPr rtl="0"/>
            <a:r>
              <a:rPr lang="en-GB" dirty="0">
                <a:highlight>
                  <a:srgbClr val="CBB677"/>
                </a:highlight>
              </a:rPr>
              <a:t>Library Budgets and Funding</a:t>
            </a:r>
            <a:endParaRPr lang="en-US" dirty="0">
              <a:highlight>
                <a:srgbClr val="CBB677"/>
              </a:highlight>
            </a:endParaRPr>
          </a:p>
        </p:txBody>
      </p:sp>
      <p:sp>
        <p:nvSpPr>
          <p:cNvPr id="14" name="Content Placeholder 13"/>
          <p:cNvSpPr>
            <a:spLocks noGrp="1"/>
          </p:cNvSpPr>
          <p:nvPr>
            <p:ph idx="1"/>
          </p:nvPr>
        </p:nvSpPr>
        <p:spPr>
          <a:xfrm>
            <a:off x="548640" y="1582615"/>
            <a:ext cx="10959905" cy="4459411"/>
          </a:xfrm>
        </p:spPr>
        <p:txBody>
          <a:bodyPr rtlCol="0">
            <a:normAutofit fontScale="92500" lnSpcReduction="10000"/>
          </a:bodyPr>
          <a:lstStyle/>
          <a:p>
            <a:pPr marL="0" indent="0">
              <a:buNone/>
            </a:pPr>
            <a:r>
              <a:rPr lang="en-US" dirty="0"/>
              <a:t>How can the money be spent?</a:t>
            </a:r>
          </a:p>
          <a:p>
            <a:pPr lvl="1"/>
            <a:r>
              <a:rPr lang="en-US" dirty="0"/>
              <a:t>Timeline for use</a:t>
            </a:r>
          </a:p>
          <a:p>
            <a:pPr lvl="1"/>
            <a:r>
              <a:rPr lang="en-US" dirty="0"/>
              <a:t>Purpose of funds</a:t>
            </a:r>
          </a:p>
          <a:p>
            <a:pPr lvl="2"/>
            <a:r>
              <a:rPr lang="en-US" dirty="0"/>
              <a:t>Authorization required</a:t>
            </a:r>
          </a:p>
          <a:p>
            <a:pPr lvl="2"/>
            <a:r>
              <a:rPr lang="en-US" dirty="0"/>
              <a:t>Library Services and Technology Act (LSTA) Funds</a:t>
            </a:r>
          </a:p>
          <a:p>
            <a:pPr lvl="1"/>
            <a:r>
              <a:rPr lang="en-US" dirty="0"/>
              <a:t>Managing the budget</a:t>
            </a:r>
          </a:p>
          <a:p>
            <a:pPr lvl="2"/>
            <a:r>
              <a:rPr lang="en-US" dirty="0"/>
              <a:t>Who does what? </a:t>
            </a:r>
          </a:p>
          <a:p>
            <a:pPr lvl="3"/>
            <a:r>
              <a:rPr lang="en-US" dirty="0"/>
              <a:t>County staff, Library staff, Grants office</a:t>
            </a:r>
          </a:p>
          <a:p>
            <a:pPr lvl="1"/>
            <a:r>
              <a:rPr lang="en-US" dirty="0"/>
              <a:t>Reporting</a:t>
            </a:r>
          </a:p>
          <a:p>
            <a:pPr lvl="2"/>
            <a:r>
              <a:rPr lang="en-US" dirty="0"/>
              <a:t>Board</a:t>
            </a:r>
          </a:p>
          <a:p>
            <a:pPr lvl="2"/>
            <a:r>
              <a:rPr lang="en-US" dirty="0"/>
              <a:t>County Council</a:t>
            </a:r>
          </a:p>
          <a:p>
            <a:pPr lvl="2"/>
            <a:r>
              <a:rPr lang="en-US" dirty="0"/>
              <a:t>Staff</a:t>
            </a:r>
          </a:p>
          <a:p>
            <a:pPr lvl="2"/>
            <a:r>
              <a:rPr lang="en-US" dirty="0"/>
              <a:t>Legislators</a:t>
            </a:r>
          </a:p>
          <a:p>
            <a:pPr lvl="1"/>
            <a:r>
              <a:rPr lang="en-US" dirty="0"/>
              <a:t>Audits</a:t>
            </a: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930333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67360" y="345441"/>
            <a:ext cx="10886440" cy="1345248"/>
          </a:xfrm>
        </p:spPr>
        <p:txBody>
          <a:bodyPr rtlCol="0"/>
          <a:lstStyle/>
          <a:p>
            <a:pPr rtl="0"/>
            <a:r>
              <a:rPr lang="en-GB" dirty="0">
                <a:highlight>
                  <a:srgbClr val="CBB677"/>
                </a:highlight>
              </a:rPr>
              <a:t>How do you track funding?</a:t>
            </a:r>
            <a:endParaRPr lang="en-US" dirty="0">
              <a:highlight>
                <a:srgbClr val="CBB677"/>
              </a:highlight>
            </a:endParaRPr>
          </a:p>
        </p:txBody>
      </p:sp>
      <p:sp>
        <p:nvSpPr>
          <p:cNvPr id="14" name="Content Placeholder 13"/>
          <p:cNvSpPr>
            <a:spLocks noGrp="1"/>
          </p:cNvSpPr>
          <p:nvPr>
            <p:ph idx="1"/>
          </p:nvPr>
        </p:nvSpPr>
        <p:spPr>
          <a:xfrm>
            <a:off x="407964" y="1392702"/>
            <a:ext cx="11100582" cy="4649324"/>
          </a:xfrm>
        </p:spPr>
        <p:txBody>
          <a:bodyPr rtlCol="0"/>
          <a:lstStyle/>
          <a:p>
            <a:pPr marL="0" indent="0">
              <a:buNone/>
            </a:pPr>
            <a:r>
              <a:rPr lang="en-US" dirty="0"/>
              <a:t>Funding Source</a:t>
            </a:r>
          </a:p>
          <a:p>
            <a:pPr marL="914400" lvl="2" indent="0">
              <a:buNone/>
            </a:pPr>
            <a:endParaRPr lang="en-US" dirty="0"/>
          </a:p>
          <a:p>
            <a:pPr marL="0" indent="0">
              <a:buNone/>
            </a:pPr>
            <a:endParaRPr lang="en-US" sz="2000" i="1" dirty="0"/>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pic>
        <p:nvPicPr>
          <p:cNvPr id="3" name="Picture 2">
            <a:extLst>
              <a:ext uri="{FF2B5EF4-FFF2-40B4-BE49-F238E27FC236}">
                <a16:creationId xmlns:a16="http://schemas.microsoft.com/office/drawing/2014/main" id="{0A5BD92E-44E0-45BE-B99A-44CAACC09A68}"/>
              </a:ext>
            </a:extLst>
          </p:cNvPr>
          <p:cNvPicPr>
            <a:picLocks noChangeAspect="1"/>
          </p:cNvPicPr>
          <p:nvPr/>
        </p:nvPicPr>
        <p:blipFill>
          <a:blip r:embed="rId3"/>
          <a:stretch>
            <a:fillRect/>
          </a:stretch>
        </p:blipFill>
        <p:spPr>
          <a:xfrm>
            <a:off x="724947" y="1742732"/>
            <a:ext cx="10783599" cy="4769827"/>
          </a:xfrm>
          <a:prstGeom prst="rect">
            <a:avLst/>
          </a:prstGeom>
        </p:spPr>
      </p:pic>
    </p:spTree>
    <p:extLst>
      <p:ext uri="{BB962C8B-B14F-4D97-AF65-F5344CB8AC3E}">
        <p14:creationId xmlns:p14="http://schemas.microsoft.com/office/powerpoint/2010/main" val="998297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96240" y="304801"/>
            <a:ext cx="10957560" cy="1385888"/>
          </a:xfrm>
        </p:spPr>
        <p:txBody>
          <a:bodyPr rtlCol="0"/>
          <a:lstStyle/>
          <a:p>
            <a:pPr rtl="0"/>
            <a:r>
              <a:rPr lang="en-GB" dirty="0">
                <a:highlight>
                  <a:srgbClr val="CBB677"/>
                </a:highlight>
              </a:rPr>
              <a:t>Tracking and Reporting</a:t>
            </a:r>
            <a:endParaRPr lang="en-US" dirty="0">
              <a:highlight>
                <a:srgbClr val="CBB677"/>
              </a:highlight>
            </a:endParaRP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
        <p:nvSpPr>
          <p:cNvPr id="8" name="Content Placeholder 7">
            <a:extLst>
              <a:ext uri="{FF2B5EF4-FFF2-40B4-BE49-F238E27FC236}">
                <a16:creationId xmlns:a16="http://schemas.microsoft.com/office/drawing/2014/main" id="{CBECBEF6-7DE8-4DE2-A9E5-C307187138CF}"/>
              </a:ext>
            </a:extLst>
          </p:cNvPr>
          <p:cNvSpPr>
            <a:spLocks noGrp="1"/>
          </p:cNvSpPr>
          <p:nvPr>
            <p:ph idx="1"/>
          </p:nvPr>
        </p:nvSpPr>
        <p:spPr>
          <a:xfrm>
            <a:off x="590843" y="1617785"/>
            <a:ext cx="10762957" cy="4559177"/>
          </a:xfrm>
        </p:spPr>
        <p:txBody>
          <a:bodyPr>
            <a:normAutofit/>
          </a:bodyPr>
          <a:lstStyle/>
          <a:p>
            <a:pPr marL="0" indent="0">
              <a:buNone/>
            </a:pPr>
            <a:r>
              <a:rPr lang="en-US" dirty="0"/>
              <a:t>Budget by Department or Program</a:t>
            </a:r>
          </a:p>
          <a:p>
            <a:pPr lvl="1"/>
            <a:endParaRPr lang="en-US" dirty="0"/>
          </a:p>
        </p:txBody>
      </p:sp>
      <p:graphicFrame>
        <p:nvGraphicFramePr>
          <p:cNvPr id="4" name="Table 3">
            <a:extLst>
              <a:ext uri="{FF2B5EF4-FFF2-40B4-BE49-F238E27FC236}">
                <a16:creationId xmlns:a16="http://schemas.microsoft.com/office/drawing/2014/main" id="{11D01B6C-2E9B-4C5D-8650-F497662AB469}"/>
              </a:ext>
            </a:extLst>
          </p:cNvPr>
          <p:cNvGraphicFramePr>
            <a:graphicFrameLocks noGrp="1"/>
          </p:cNvGraphicFramePr>
          <p:nvPr>
            <p:extLst>
              <p:ext uri="{D42A27DB-BD31-4B8C-83A1-F6EECF244321}">
                <p14:modId xmlns:p14="http://schemas.microsoft.com/office/powerpoint/2010/main" val="997184313"/>
              </p:ext>
            </p:extLst>
          </p:nvPr>
        </p:nvGraphicFramePr>
        <p:xfrm>
          <a:off x="993433" y="2265045"/>
          <a:ext cx="8826500" cy="3337560"/>
        </p:xfrm>
        <a:graphic>
          <a:graphicData uri="http://schemas.openxmlformats.org/drawingml/2006/table">
            <a:tbl>
              <a:tblPr>
                <a:tableStyleId>{5C22544A-7EE6-4342-B048-85BDC9FD1C3A}</a:tableStyleId>
              </a:tblPr>
              <a:tblGrid>
                <a:gridCol w="3503940">
                  <a:extLst>
                    <a:ext uri="{9D8B030D-6E8A-4147-A177-3AD203B41FA5}">
                      <a16:colId xmlns:a16="http://schemas.microsoft.com/office/drawing/2014/main" val="1508677667"/>
                    </a:ext>
                  </a:extLst>
                </a:gridCol>
                <a:gridCol w="1399672">
                  <a:extLst>
                    <a:ext uri="{9D8B030D-6E8A-4147-A177-3AD203B41FA5}">
                      <a16:colId xmlns:a16="http://schemas.microsoft.com/office/drawing/2014/main" val="2230791391"/>
                    </a:ext>
                  </a:extLst>
                </a:gridCol>
                <a:gridCol w="1047373">
                  <a:extLst>
                    <a:ext uri="{9D8B030D-6E8A-4147-A177-3AD203B41FA5}">
                      <a16:colId xmlns:a16="http://schemas.microsoft.com/office/drawing/2014/main" val="2240249801"/>
                    </a:ext>
                  </a:extLst>
                </a:gridCol>
                <a:gridCol w="933114">
                  <a:extLst>
                    <a:ext uri="{9D8B030D-6E8A-4147-A177-3AD203B41FA5}">
                      <a16:colId xmlns:a16="http://schemas.microsoft.com/office/drawing/2014/main" val="1133086541"/>
                    </a:ext>
                  </a:extLst>
                </a:gridCol>
                <a:gridCol w="1161632">
                  <a:extLst>
                    <a:ext uri="{9D8B030D-6E8A-4147-A177-3AD203B41FA5}">
                      <a16:colId xmlns:a16="http://schemas.microsoft.com/office/drawing/2014/main" val="1606748795"/>
                    </a:ext>
                  </a:extLst>
                </a:gridCol>
                <a:gridCol w="780769">
                  <a:extLst>
                    <a:ext uri="{9D8B030D-6E8A-4147-A177-3AD203B41FA5}">
                      <a16:colId xmlns:a16="http://schemas.microsoft.com/office/drawing/2014/main" val="2277204791"/>
                    </a:ext>
                  </a:extLst>
                </a:gridCol>
              </a:tblGrid>
              <a:tr h="182880">
                <a:tc gridSpan="6">
                  <a:txBody>
                    <a:bodyPr/>
                    <a:lstStyle/>
                    <a:p>
                      <a:pPr algn="ctr" fontAlgn="b"/>
                      <a:r>
                        <a:rPr lang="en-US" sz="1100" u="sng" strike="noStrike">
                          <a:effectLst/>
                        </a:rPr>
                        <a:t>South Carolina State Library January 2025 Financial Summary</a:t>
                      </a:r>
                      <a:endParaRPr lang="en-US" sz="1100" b="1" i="0" u="sng"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4083589"/>
                  </a:ext>
                </a:extLst>
              </a:tr>
              <a:tr h="182880">
                <a:tc>
                  <a:txBody>
                    <a:bodyPr/>
                    <a:lstStyle/>
                    <a:p>
                      <a:pPr algn="l" fontAlgn="b"/>
                      <a:r>
                        <a:rPr lang="en-US" sz="1100" u="sng" strike="noStrike">
                          <a:effectLst/>
                        </a:rPr>
                        <a:t> </a:t>
                      </a:r>
                      <a:endParaRPr lang="en-US" sz="1100" b="1" i="0" u="sng"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sng" strike="noStrike">
                          <a:effectLst/>
                        </a:rPr>
                        <a:t> Budgeted Amount</a:t>
                      </a:r>
                      <a:endParaRPr lang="en-US" sz="1100" b="1" i="0" u="sng"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sng" strike="noStrike">
                          <a:effectLst/>
                        </a:rPr>
                        <a:t>Pending Amount</a:t>
                      </a:r>
                      <a:endParaRPr lang="en-US" sz="1100" b="1" i="0" u="sng"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sng" strike="noStrike">
                          <a:effectLst/>
                        </a:rPr>
                        <a:t>Paid Amount</a:t>
                      </a:r>
                      <a:endParaRPr lang="en-US" sz="1100" b="1" i="0" u="sng"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sng" strike="noStrike">
                          <a:effectLst/>
                        </a:rPr>
                        <a:t>Remaining Balance</a:t>
                      </a:r>
                      <a:endParaRPr lang="en-US" sz="1100" b="1" i="0" u="sng"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sng" strike="noStrike">
                          <a:effectLst/>
                        </a:rPr>
                        <a:t>% Remaining</a:t>
                      </a:r>
                      <a:endParaRPr lang="en-US" sz="1100" b="1" i="0" u="sng"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06166600"/>
                  </a:ext>
                </a:extLst>
              </a:tr>
              <a:tr h="182880">
                <a:tc>
                  <a:txBody>
                    <a:bodyPr/>
                    <a:lstStyle/>
                    <a:p>
                      <a:pPr algn="l" fontAlgn="b"/>
                      <a:r>
                        <a:rPr lang="en-US" sz="1100" u="none" strike="noStrike">
                          <a:effectLst/>
                        </a:rPr>
                        <a:t> Committed Operating Funds in Administration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$837,456.31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$837,456.31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63084948"/>
                  </a:ext>
                </a:extLst>
              </a:tr>
              <a:tr h="182880">
                <a:tc>
                  <a:txBody>
                    <a:bodyPr/>
                    <a:lstStyle/>
                    <a:p>
                      <a:pPr algn="l" fontAlgn="b"/>
                      <a:r>
                        <a:rPr lang="en-US" sz="1100" u="none" strike="noStrike">
                          <a:effectLst/>
                        </a:rPr>
                        <a:t> Committed Operating Funds in Library and Resource Services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$5,702,693.35</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$5,701,610.23</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$1,083.12</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2.09%</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64955182"/>
                  </a:ext>
                </a:extLst>
              </a:tr>
              <a:tr h="182880">
                <a:tc>
                  <a:txBody>
                    <a:bodyPr/>
                    <a:lstStyle/>
                    <a:p>
                      <a:pPr algn="l" fontAlgn="b"/>
                      <a:r>
                        <a:rPr lang="en-US" sz="1100" u="none" strike="noStrike">
                          <a:effectLst/>
                        </a:rPr>
                        <a:t> Committed Operating Funds in Statewide Development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$308,314.68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$308,314.68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28114359"/>
                  </a:ext>
                </a:extLst>
              </a:tr>
              <a:tr h="182880">
                <a:tc>
                  <a:txBody>
                    <a:bodyPr/>
                    <a:lstStyle/>
                    <a:p>
                      <a:pPr algn="l" fontAlgn="b"/>
                      <a:r>
                        <a:rPr lang="en-US" sz="1100" u="none" strike="noStrike">
                          <a:effectLst/>
                        </a:rPr>
                        <a:t> Committed Operating Funds in TBS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$136,946.08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$136,946.08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89760988"/>
                  </a:ext>
                </a:extLst>
              </a:tr>
              <a:tr h="182880">
                <a:tc>
                  <a:txBody>
                    <a:bodyPr/>
                    <a:lstStyle/>
                    <a:p>
                      <a:pPr algn="l" fontAlgn="b"/>
                      <a:r>
                        <a:rPr lang="en-US" sz="1100" u="none" strike="noStrike">
                          <a:effectLst/>
                        </a:rPr>
                        <a:t> Employer Contributions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$1,121,165.69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$1,121,165.69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3138406"/>
                  </a:ext>
                </a:extLst>
              </a:tr>
              <a:tr h="182880">
                <a:tc>
                  <a:txBody>
                    <a:bodyPr/>
                    <a:lstStyle/>
                    <a:p>
                      <a:pPr algn="l" fontAlgn="b"/>
                      <a:r>
                        <a:rPr lang="en-US" sz="1100" u="none" strike="noStrike">
                          <a:effectLst/>
                        </a:rPr>
                        <a:t> Payroll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$2,494,555.21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$2,494,555.21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4982048"/>
                  </a:ext>
                </a:extLst>
              </a:tr>
              <a:tr h="182880">
                <a:tc>
                  <a:txBody>
                    <a:bodyPr/>
                    <a:lstStyle/>
                    <a:p>
                      <a:pPr algn="l" fontAlgn="b"/>
                      <a:r>
                        <a:rPr lang="en-US" sz="1100" u="none" strike="noStrike">
                          <a:effectLst/>
                        </a:rPr>
                        <a:t> SCLENDS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$307,367.28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$140,938.41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$166,428.87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54.15%</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70226490"/>
                  </a:ext>
                </a:extLst>
              </a:tr>
              <a:tr h="182880">
                <a:tc>
                  <a:txBody>
                    <a:bodyPr/>
                    <a:lstStyle/>
                    <a:p>
                      <a:pPr algn="l" fontAlgn="b"/>
                      <a:r>
                        <a:rPr lang="en-US" sz="1100" u="none" strike="noStrike">
                          <a:effectLst/>
                        </a:rPr>
                        <a:t> State Aid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$13,637,385.00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$13,637,385.00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20605747"/>
                  </a:ext>
                </a:extLst>
              </a:tr>
              <a:tr h="182880">
                <a:tc>
                  <a:txBody>
                    <a:bodyPr/>
                    <a:lstStyle/>
                    <a:p>
                      <a:pPr algn="l" fontAlgn="b"/>
                      <a:r>
                        <a:rPr lang="en-US" sz="1100" u="none" strike="noStrike">
                          <a:effectLst/>
                        </a:rPr>
                        <a:t> Subgrants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$657,895.40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$269,408.72</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$388,486.68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59.05%</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72938624"/>
                  </a:ext>
                </a:extLst>
              </a:tr>
              <a:tr h="182880">
                <a:tc>
                  <a:txBody>
                    <a:bodyPr/>
                    <a:lstStyle/>
                    <a:p>
                      <a:pPr algn="l" fontAlgn="b"/>
                      <a:r>
                        <a:rPr lang="en-US" sz="1100" u="none" strike="noStrike">
                          <a:effectLst/>
                        </a:rPr>
                        <a:t>Reimbursements To Expenditures</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$254,314.59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5014727"/>
                  </a:ext>
                </a:extLst>
              </a:tr>
              <a:tr h="182880">
                <a:tc>
                  <a:txBody>
                    <a:bodyPr/>
                    <a:lstStyle/>
                    <a:p>
                      <a:pPr algn="l" fontAlgn="b"/>
                      <a:r>
                        <a:rPr lang="en-US" sz="1100" u="none" strike="noStrike">
                          <a:effectLst/>
                        </a:rPr>
                        <a:t>Grand Total</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$25,203,779.00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$24,902,094.92</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$555,998.67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dirty="0">
                          <a:effectLst/>
                        </a:rPr>
                        <a:t>7.15%</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66219473"/>
                  </a:ext>
                </a:extLst>
              </a:tr>
            </a:tbl>
          </a:graphicData>
        </a:graphic>
      </p:graphicFrame>
    </p:spTree>
    <p:extLst>
      <p:ext uri="{BB962C8B-B14F-4D97-AF65-F5344CB8AC3E}">
        <p14:creationId xmlns:p14="http://schemas.microsoft.com/office/powerpoint/2010/main" val="63702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65760" y="136525"/>
            <a:ext cx="10988040" cy="1182687"/>
          </a:xfrm>
        </p:spPr>
        <p:txBody>
          <a:bodyPr rtlCol="0"/>
          <a:lstStyle/>
          <a:p>
            <a:pPr rtl="0"/>
            <a:r>
              <a:rPr lang="en-GB" dirty="0">
                <a:highlight>
                  <a:srgbClr val="CBB677"/>
                </a:highlight>
              </a:rPr>
              <a:t>Tracking and Reporting </a:t>
            </a:r>
            <a:endParaRPr lang="en-US" dirty="0">
              <a:highlight>
                <a:srgbClr val="CBB677"/>
              </a:highlight>
            </a:endParaRP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
        <p:nvSpPr>
          <p:cNvPr id="8" name="Content Placeholder 7">
            <a:extLst>
              <a:ext uri="{FF2B5EF4-FFF2-40B4-BE49-F238E27FC236}">
                <a16:creationId xmlns:a16="http://schemas.microsoft.com/office/drawing/2014/main" id="{CBECBEF6-7DE8-4DE2-A9E5-C307187138CF}"/>
              </a:ext>
            </a:extLst>
          </p:cNvPr>
          <p:cNvSpPr>
            <a:spLocks noGrp="1"/>
          </p:cNvSpPr>
          <p:nvPr>
            <p:ph idx="1"/>
          </p:nvPr>
        </p:nvSpPr>
        <p:spPr>
          <a:xfrm>
            <a:off x="467361" y="1402081"/>
            <a:ext cx="10886440" cy="4774882"/>
          </a:xfrm>
        </p:spPr>
        <p:txBody>
          <a:bodyPr>
            <a:normAutofit/>
          </a:bodyPr>
          <a:lstStyle/>
          <a:p>
            <a:pPr marL="0" indent="0">
              <a:buNone/>
            </a:pPr>
            <a:r>
              <a:rPr lang="en-US" dirty="0"/>
              <a:t>Categories of budget</a:t>
            </a:r>
          </a:p>
          <a:p>
            <a:pPr lvl="1"/>
            <a:r>
              <a:rPr lang="en-US" dirty="0"/>
              <a:t>Personnel</a:t>
            </a:r>
          </a:p>
          <a:p>
            <a:pPr lvl="1"/>
            <a:r>
              <a:rPr lang="en-US" dirty="0"/>
              <a:t>Building</a:t>
            </a:r>
          </a:p>
          <a:p>
            <a:pPr lvl="1"/>
            <a:r>
              <a:rPr lang="en-US" dirty="0"/>
              <a:t>Operations</a:t>
            </a:r>
          </a:p>
          <a:p>
            <a:pPr lvl="1"/>
            <a:r>
              <a:rPr lang="en-US" dirty="0"/>
              <a:t>Printing</a:t>
            </a:r>
          </a:p>
          <a:p>
            <a:pPr lvl="1"/>
            <a:r>
              <a:rPr lang="en-US" dirty="0"/>
              <a:t>Collections</a:t>
            </a:r>
          </a:p>
          <a:p>
            <a:pPr lvl="1"/>
            <a:r>
              <a:rPr lang="en-US" dirty="0"/>
              <a:t>Supplies</a:t>
            </a:r>
          </a:p>
          <a:p>
            <a:pPr lvl="1"/>
            <a:r>
              <a:rPr lang="en-US" dirty="0"/>
              <a:t>Technology</a:t>
            </a:r>
          </a:p>
          <a:p>
            <a:pPr lvl="1"/>
            <a:r>
              <a:rPr lang="en-US" dirty="0"/>
              <a:t>Training</a:t>
            </a:r>
          </a:p>
        </p:txBody>
      </p:sp>
      <p:pic>
        <p:nvPicPr>
          <p:cNvPr id="4" name="Picture 3">
            <a:extLst>
              <a:ext uri="{FF2B5EF4-FFF2-40B4-BE49-F238E27FC236}">
                <a16:creationId xmlns:a16="http://schemas.microsoft.com/office/drawing/2014/main" id="{BA8D6E48-68B9-4690-A741-D7595BF8FFF8}"/>
              </a:ext>
            </a:extLst>
          </p:cNvPr>
          <p:cNvPicPr>
            <a:picLocks noChangeAspect="1"/>
          </p:cNvPicPr>
          <p:nvPr/>
        </p:nvPicPr>
        <p:blipFill>
          <a:blip r:embed="rId3"/>
          <a:stretch>
            <a:fillRect/>
          </a:stretch>
        </p:blipFill>
        <p:spPr>
          <a:xfrm>
            <a:off x="4311748" y="1554754"/>
            <a:ext cx="6200629" cy="4286855"/>
          </a:xfrm>
          <a:prstGeom prst="rect">
            <a:avLst/>
          </a:prstGeom>
        </p:spPr>
      </p:pic>
    </p:spTree>
    <p:extLst>
      <p:ext uri="{BB962C8B-B14F-4D97-AF65-F5344CB8AC3E}">
        <p14:creationId xmlns:p14="http://schemas.microsoft.com/office/powerpoint/2010/main" val="82818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75920" y="136525"/>
            <a:ext cx="11048218" cy="612579"/>
          </a:xfrm>
        </p:spPr>
        <p:txBody>
          <a:bodyPr rtlCol="0">
            <a:normAutofit fontScale="90000"/>
          </a:bodyPr>
          <a:lstStyle/>
          <a:p>
            <a:pPr rtl="0"/>
            <a:r>
              <a:rPr lang="en-GB" dirty="0">
                <a:highlight>
                  <a:srgbClr val="CBB677"/>
                </a:highlight>
              </a:rPr>
              <a:t>Example: TBS by Category</a:t>
            </a:r>
            <a:endParaRPr lang="en-US" dirty="0">
              <a:highlight>
                <a:srgbClr val="CBB677"/>
              </a:highlight>
            </a:endParaRP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pic>
        <p:nvPicPr>
          <p:cNvPr id="5" name="Content Placeholder 4">
            <a:extLst>
              <a:ext uri="{FF2B5EF4-FFF2-40B4-BE49-F238E27FC236}">
                <a16:creationId xmlns:a16="http://schemas.microsoft.com/office/drawing/2014/main" id="{4DFB8E0C-CE09-4BAE-B85D-2F1774EC83CA}"/>
              </a:ext>
            </a:extLst>
          </p:cNvPr>
          <p:cNvPicPr>
            <a:picLocks noGrp="1" noChangeAspect="1"/>
          </p:cNvPicPr>
          <p:nvPr>
            <p:ph idx="1"/>
          </p:nvPr>
        </p:nvPicPr>
        <p:blipFill>
          <a:blip r:embed="rId3"/>
          <a:stretch>
            <a:fillRect/>
          </a:stretch>
        </p:blipFill>
        <p:spPr>
          <a:xfrm>
            <a:off x="447236" y="1026942"/>
            <a:ext cx="10718481" cy="5150021"/>
          </a:xfrm>
          <a:prstGeom prst="rect">
            <a:avLst/>
          </a:prstGeom>
        </p:spPr>
      </p:pic>
    </p:spTree>
    <p:extLst>
      <p:ext uri="{BB962C8B-B14F-4D97-AF65-F5344CB8AC3E}">
        <p14:creationId xmlns:p14="http://schemas.microsoft.com/office/powerpoint/2010/main" val="376337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94640" y="213361"/>
            <a:ext cx="11059160" cy="1477328"/>
          </a:xfrm>
        </p:spPr>
        <p:txBody>
          <a:bodyPr rtlCol="0"/>
          <a:lstStyle/>
          <a:p>
            <a:pPr rtl="0"/>
            <a:r>
              <a:rPr lang="en-GB" dirty="0">
                <a:highlight>
                  <a:srgbClr val="CBB677"/>
                </a:highlight>
              </a:rPr>
              <a:t>Library Budgets and Funding</a:t>
            </a:r>
            <a:endParaRPr lang="en-US" dirty="0">
              <a:highlight>
                <a:srgbClr val="CBB677"/>
              </a:highlight>
            </a:endParaRP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
        <p:nvSpPr>
          <p:cNvPr id="8" name="Content Placeholder 7">
            <a:extLst>
              <a:ext uri="{FF2B5EF4-FFF2-40B4-BE49-F238E27FC236}">
                <a16:creationId xmlns:a16="http://schemas.microsoft.com/office/drawing/2014/main" id="{CBECBEF6-7DE8-4DE2-A9E5-C307187138CF}"/>
              </a:ext>
            </a:extLst>
          </p:cNvPr>
          <p:cNvSpPr>
            <a:spLocks noGrp="1"/>
          </p:cNvSpPr>
          <p:nvPr>
            <p:ph idx="1"/>
          </p:nvPr>
        </p:nvSpPr>
        <p:spPr>
          <a:xfrm>
            <a:off x="590843" y="1617785"/>
            <a:ext cx="10762957" cy="4559177"/>
          </a:xfrm>
        </p:spPr>
        <p:txBody>
          <a:bodyPr>
            <a:normAutofit/>
          </a:bodyPr>
          <a:lstStyle/>
          <a:p>
            <a:pPr marL="0" indent="0">
              <a:buNone/>
            </a:pPr>
            <a:r>
              <a:rPr lang="en-US" dirty="0"/>
              <a:t>What do you provide to the Board?</a:t>
            </a:r>
          </a:p>
          <a:p>
            <a:r>
              <a:rPr lang="en-US" dirty="0"/>
              <a:t>Beginning budget plan</a:t>
            </a:r>
          </a:p>
          <a:p>
            <a:r>
              <a:rPr lang="en-US" dirty="0"/>
              <a:t>Progress reports</a:t>
            </a:r>
          </a:p>
          <a:p>
            <a:r>
              <a:rPr lang="en-US" dirty="0"/>
              <a:t>Special requests</a:t>
            </a:r>
          </a:p>
        </p:txBody>
      </p:sp>
    </p:spTree>
    <p:extLst>
      <p:ext uri="{BB962C8B-B14F-4D97-AF65-F5344CB8AC3E}">
        <p14:creationId xmlns:p14="http://schemas.microsoft.com/office/powerpoint/2010/main" val="3936930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1600" y="1"/>
            <a:ext cx="11252200" cy="1438396"/>
          </a:xfrm>
        </p:spPr>
        <p:txBody>
          <a:bodyPr rtlCol="0"/>
          <a:lstStyle/>
          <a:p>
            <a:pPr rtl="0"/>
            <a:r>
              <a:rPr lang="en-GB" dirty="0">
                <a:highlight>
                  <a:srgbClr val="CBB677"/>
                </a:highlight>
              </a:rPr>
              <a:t>State Aid</a:t>
            </a:r>
            <a:endParaRPr lang="en-US" dirty="0">
              <a:highlight>
                <a:srgbClr val="CBB677"/>
              </a:highlight>
            </a:endParaRP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
        <p:nvSpPr>
          <p:cNvPr id="8" name="Content Placeholder 7">
            <a:extLst>
              <a:ext uri="{FF2B5EF4-FFF2-40B4-BE49-F238E27FC236}">
                <a16:creationId xmlns:a16="http://schemas.microsoft.com/office/drawing/2014/main" id="{CBECBEF6-7DE8-4DE2-A9E5-C307187138CF}"/>
              </a:ext>
            </a:extLst>
          </p:cNvPr>
          <p:cNvSpPr>
            <a:spLocks noGrp="1"/>
          </p:cNvSpPr>
          <p:nvPr>
            <p:ph idx="1"/>
          </p:nvPr>
        </p:nvSpPr>
        <p:spPr>
          <a:xfrm>
            <a:off x="386081" y="1438397"/>
            <a:ext cx="10967720" cy="4738565"/>
          </a:xfrm>
        </p:spPr>
        <p:txBody>
          <a:bodyPr>
            <a:normAutofit lnSpcReduction="10000"/>
          </a:bodyPr>
          <a:lstStyle/>
          <a:p>
            <a:r>
              <a:rPr lang="en-US" dirty="0"/>
              <a:t>Required Forms</a:t>
            </a:r>
          </a:p>
          <a:p>
            <a:pPr lvl="1"/>
            <a:r>
              <a:rPr lang="en-US" dirty="0"/>
              <a:t>Compliance Certification  </a:t>
            </a:r>
          </a:p>
          <a:p>
            <a:pPr lvl="1"/>
            <a:r>
              <a:rPr lang="en-US" dirty="0"/>
              <a:t>Collection Development Funding Certification</a:t>
            </a:r>
          </a:p>
          <a:p>
            <a:pPr lvl="1"/>
            <a:r>
              <a:rPr lang="en-US" dirty="0"/>
              <a:t>Maintenance of Effort (MOE) Statement  </a:t>
            </a:r>
          </a:p>
          <a:p>
            <a:pPr lvl="1"/>
            <a:r>
              <a:rPr lang="en-US" dirty="0"/>
              <a:t>State Aid Agreement and Library Budget Form </a:t>
            </a:r>
          </a:p>
          <a:p>
            <a:pPr lvl="1"/>
            <a:r>
              <a:rPr lang="en-US" dirty="0"/>
              <a:t>Second Preceding Fiscal Year’s Library/County Audit</a:t>
            </a:r>
          </a:p>
          <a:p>
            <a:r>
              <a:rPr lang="en-US" dirty="0"/>
              <a:t>Payout Schedule</a:t>
            </a:r>
          </a:p>
          <a:p>
            <a:pPr lvl="1"/>
            <a:r>
              <a:rPr lang="en-US" dirty="0"/>
              <a:t>1</a:t>
            </a:r>
            <a:r>
              <a:rPr lang="en-US" baseline="30000" dirty="0"/>
              <a:t>st</a:t>
            </a:r>
            <a:r>
              <a:rPr lang="en-US" dirty="0"/>
              <a:t> Quarter – Automatically – August</a:t>
            </a:r>
          </a:p>
          <a:p>
            <a:pPr lvl="1"/>
            <a:r>
              <a:rPr lang="en-US" dirty="0"/>
              <a:t>Remaining Funds: Requirements met</a:t>
            </a:r>
          </a:p>
          <a:p>
            <a:r>
              <a:rPr lang="en-US" dirty="0"/>
              <a:t>Reporting</a:t>
            </a:r>
          </a:p>
          <a:p>
            <a:pPr marL="0" indent="0">
              <a:buNone/>
            </a:pPr>
            <a:endParaRPr lang="en-US" sz="1200" dirty="0">
              <a:hlinkClick r:id="rId3"/>
            </a:endParaRPr>
          </a:p>
          <a:p>
            <a:pPr marL="0" indent="0">
              <a:buNone/>
            </a:pPr>
            <a:r>
              <a:rPr lang="en-US" sz="1200" dirty="0">
                <a:hlinkClick r:id="rId3"/>
              </a:rPr>
              <a:t>https://www.statelibrary.sc.gov/libraries-librarians/library-grants-funding</a:t>
            </a:r>
            <a:r>
              <a:rPr lang="en-US" sz="1200" dirty="0"/>
              <a:t> </a:t>
            </a:r>
          </a:p>
        </p:txBody>
      </p:sp>
    </p:spTree>
    <p:extLst>
      <p:ext uri="{BB962C8B-B14F-4D97-AF65-F5344CB8AC3E}">
        <p14:creationId xmlns:p14="http://schemas.microsoft.com/office/powerpoint/2010/main" val="3840529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CSL Colors">
      <a:dk1>
        <a:srgbClr val="005295"/>
      </a:dk1>
      <a:lt1>
        <a:sysClr val="window" lastClr="FFFFFF"/>
      </a:lt1>
      <a:dk2>
        <a:srgbClr val="005295"/>
      </a:dk2>
      <a:lt2>
        <a:srgbClr val="FFFFFF"/>
      </a:lt2>
      <a:accent1>
        <a:srgbClr val="005295"/>
      </a:accent1>
      <a:accent2>
        <a:srgbClr val="CBB677"/>
      </a:accent2>
      <a:accent3>
        <a:srgbClr val="D8D8D8"/>
      </a:accent3>
      <a:accent4>
        <a:srgbClr val="CBB677"/>
      </a:accent4>
      <a:accent5>
        <a:srgbClr val="71AE48"/>
      </a:accent5>
      <a:accent6>
        <a:srgbClr val="118CA5"/>
      </a:accent6>
      <a:hlink>
        <a:srgbClr val="005295"/>
      </a:hlink>
      <a:folHlink>
        <a:srgbClr val="005295"/>
      </a:folHlink>
    </a:clrScheme>
    <a:fontScheme name="SCSL Text">
      <a:majorFont>
        <a:latin typeface="Century Gothic"/>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http://schemas.microsoft.com/office/infopath/2007/PartnerControls"/>
    <ds:schemaRef ds:uri="http://schemas.microsoft.com/office/2006/metadata/properties"/>
    <ds:schemaRef ds:uri="http://purl.org/dc/dcmitype/"/>
    <ds:schemaRef ds:uri="http://purl.org/dc/terms/"/>
    <ds:schemaRef ds:uri="http://purl.org/dc/elements/1.1/"/>
    <ds:schemaRef ds:uri="http://www.w3.org/XML/1998/namespace"/>
    <ds:schemaRef ds:uri="http://schemas.microsoft.com/office/2006/documentManagement/types"/>
    <ds:schemaRef ds:uri="http://schemas.openxmlformats.org/package/2006/metadata/core-properties"/>
    <ds:schemaRef ds:uri="4873beb7-5857-4685-be1f-d57550cc96cc"/>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1035</Words>
  <Application>Microsoft Office PowerPoint</Application>
  <PresentationFormat>Widescreen</PresentationFormat>
  <Paragraphs>211</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Euphemia</vt:lpstr>
      <vt:lpstr>Franklin Gothic Book</vt:lpstr>
      <vt:lpstr>Office Theme</vt:lpstr>
      <vt:lpstr>Directors’ summit</vt:lpstr>
      <vt:lpstr>Library Budgets and Funding</vt:lpstr>
      <vt:lpstr>Library Budgets and Funding</vt:lpstr>
      <vt:lpstr>How do you track funding?</vt:lpstr>
      <vt:lpstr>Tracking and Reporting</vt:lpstr>
      <vt:lpstr>Tracking and Reporting </vt:lpstr>
      <vt:lpstr>Example: TBS by Category</vt:lpstr>
      <vt:lpstr>Library Budgets and Funding</vt:lpstr>
      <vt:lpstr>State Aid</vt:lpstr>
      <vt:lpstr>LSTA Grants Process</vt:lpstr>
      <vt:lpstr>LSTA Federal Purposes</vt:lpstr>
      <vt:lpstr>Summary of LSTA Funds - LSTA FFY18 – FFY24 </vt:lpstr>
      <vt:lpstr>Summary of LSTA Funds FFY23 / FFY24 Year to Date</vt:lpstr>
      <vt:lpstr>Questions? Discussion</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2018-05-17T16:32:37Z</dcterms:created>
  <dcterms:modified xsi:type="dcterms:W3CDTF">2025-02-03T20:22:17Z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