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handoutMasterIdLst>
    <p:handoutMasterId r:id="rId26"/>
  </p:handoutMasterIdLst>
  <p:sldIdLst>
    <p:sldId id="261" r:id="rId2"/>
    <p:sldId id="262" r:id="rId3"/>
    <p:sldId id="279" r:id="rId4"/>
    <p:sldId id="256" r:id="rId5"/>
    <p:sldId id="274" r:id="rId6"/>
    <p:sldId id="276" r:id="rId7"/>
    <p:sldId id="257" r:id="rId8"/>
    <p:sldId id="271" r:id="rId9"/>
    <p:sldId id="267" r:id="rId10"/>
    <p:sldId id="277" r:id="rId11"/>
    <p:sldId id="270" r:id="rId12"/>
    <p:sldId id="268" r:id="rId13"/>
    <p:sldId id="259" r:id="rId14"/>
    <p:sldId id="269" r:id="rId15"/>
    <p:sldId id="275" r:id="rId16"/>
    <p:sldId id="272" r:id="rId17"/>
    <p:sldId id="280" r:id="rId18"/>
    <p:sldId id="260" r:id="rId19"/>
    <p:sldId id="282" r:id="rId20"/>
    <p:sldId id="283" r:id="rId21"/>
    <p:sldId id="284" r:id="rId22"/>
    <p:sldId id="285" r:id="rId23"/>
    <p:sldId id="266" r:id="rId2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395"/>
    <a:srgbClr val="CBB677"/>
    <a:srgbClr val="CBB7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82" autoAdjust="0"/>
    <p:restoredTop sz="79272" autoAdjust="0"/>
  </p:normalViewPr>
  <p:slideViewPr>
    <p:cSldViewPr snapToGrid="0">
      <p:cViewPr varScale="1">
        <p:scale>
          <a:sx n="92" d="100"/>
          <a:sy n="92" d="100"/>
        </p:scale>
        <p:origin x="1464" y="9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99" d="100"/>
          <a:sy n="99" d="100"/>
        </p:scale>
        <p:origin x="3528"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672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6"/>
          </a:xfrm>
          <a:prstGeom prst="rect">
            <a:avLst/>
          </a:prstGeom>
        </p:spPr>
        <p:txBody>
          <a:bodyPr vert="horz" lIns="91440" tIns="45720" rIns="91440" bIns="45720" rtlCol="0"/>
          <a:lstStyle>
            <a:lvl1pPr algn="r">
              <a:defRPr sz="1200"/>
            </a:lvl1pPr>
          </a:lstStyle>
          <a:p>
            <a:fld id="{C6AE6E3B-32CB-4149-AA39-AA2DC06FE710}" type="datetimeFigureOut">
              <a:rPr lang="en-US" smtClean="0"/>
              <a:t>11/19/2020</a:t>
            </a:fld>
            <a:endParaRPr lang="en-US"/>
          </a:p>
        </p:txBody>
      </p:sp>
      <p:sp>
        <p:nvSpPr>
          <p:cNvPr id="4" name="Footer Placeholder 3"/>
          <p:cNvSpPr>
            <a:spLocks noGrp="1"/>
          </p:cNvSpPr>
          <p:nvPr>
            <p:ph type="ftr" sz="quarter" idx="2"/>
          </p:nvPr>
        </p:nvSpPr>
        <p:spPr>
          <a:xfrm>
            <a:off x="1" y="8829676"/>
            <a:ext cx="3038475" cy="46672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6"/>
            <a:ext cx="3038475" cy="466726"/>
          </a:xfrm>
          <a:prstGeom prst="rect">
            <a:avLst/>
          </a:prstGeom>
        </p:spPr>
        <p:txBody>
          <a:bodyPr vert="horz" lIns="91440" tIns="45720" rIns="91440" bIns="45720" rtlCol="0" anchor="b"/>
          <a:lstStyle>
            <a:lvl1pPr algn="r">
              <a:defRPr sz="1200"/>
            </a:lvl1pPr>
          </a:lstStyle>
          <a:p>
            <a:fld id="{08EF2FD4-9F09-4AF1-B073-88EDDBED4EC9}" type="slidenum">
              <a:rPr lang="en-US" smtClean="0"/>
              <a:t>‹#›</a:t>
            </a:fld>
            <a:endParaRPr lang="en-US"/>
          </a:p>
        </p:txBody>
      </p:sp>
    </p:spTree>
    <p:extLst>
      <p:ext uri="{BB962C8B-B14F-4D97-AF65-F5344CB8AC3E}">
        <p14:creationId xmlns:p14="http://schemas.microsoft.com/office/powerpoint/2010/main" val="27493901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3"/>
            <a:ext cx="3037840" cy="466434"/>
          </a:xfrm>
          <a:prstGeom prst="rect">
            <a:avLst/>
          </a:prstGeom>
        </p:spPr>
        <p:txBody>
          <a:bodyPr vert="horz" lIns="93177" tIns="46589" rIns="93177" bIns="46589" rtlCol="0"/>
          <a:lstStyle>
            <a:lvl1pPr algn="r">
              <a:defRPr sz="1200"/>
            </a:lvl1pPr>
          </a:lstStyle>
          <a:p>
            <a:fld id="{B2F425EC-0BCE-4733-9A86-64AA6A3008F2}" type="datetimeFigureOut">
              <a:rPr lang="en-US" smtClean="0"/>
              <a:t>11/19/2020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4"/>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8A49F63-409C-4789-8342-DF3A370C32DC}" type="slidenum">
              <a:rPr lang="en-US" smtClean="0"/>
              <a:t>‹#›</a:t>
            </a:fld>
            <a:endParaRPr lang="en-US"/>
          </a:p>
        </p:txBody>
      </p:sp>
    </p:spTree>
    <p:extLst>
      <p:ext uri="{BB962C8B-B14F-4D97-AF65-F5344CB8AC3E}">
        <p14:creationId xmlns:p14="http://schemas.microsoft.com/office/powerpoint/2010/main" val="3366872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A49F63-409C-4789-8342-DF3A370C32DC}" type="slidenum">
              <a:rPr lang="en-US" smtClean="0"/>
              <a:t>1</a:t>
            </a:fld>
            <a:endParaRPr lang="en-US"/>
          </a:p>
        </p:txBody>
      </p:sp>
    </p:spTree>
    <p:extLst>
      <p:ext uri="{BB962C8B-B14F-4D97-AF65-F5344CB8AC3E}">
        <p14:creationId xmlns:p14="http://schemas.microsoft.com/office/powerpoint/2010/main" val="4247305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18A49F63-409C-4789-8342-DF3A370C32DC}" type="slidenum">
              <a:rPr lang="en-US" smtClean="0"/>
              <a:t>10</a:t>
            </a:fld>
            <a:endParaRPr lang="en-US"/>
          </a:p>
        </p:txBody>
      </p:sp>
    </p:spTree>
    <p:extLst>
      <p:ext uri="{BB962C8B-B14F-4D97-AF65-F5344CB8AC3E}">
        <p14:creationId xmlns:p14="http://schemas.microsoft.com/office/powerpoint/2010/main" val="128840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8A49F63-409C-4789-8342-DF3A370C32DC}" type="slidenum">
              <a:rPr lang="en-US" smtClean="0"/>
              <a:t>11</a:t>
            </a:fld>
            <a:endParaRPr lang="en-US"/>
          </a:p>
        </p:txBody>
      </p:sp>
    </p:spTree>
    <p:extLst>
      <p:ext uri="{BB962C8B-B14F-4D97-AF65-F5344CB8AC3E}">
        <p14:creationId xmlns:p14="http://schemas.microsoft.com/office/powerpoint/2010/main" val="982732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A49F63-409C-4789-8342-DF3A370C32DC}" type="slidenum">
              <a:rPr lang="en-US" smtClean="0"/>
              <a:t>12</a:t>
            </a:fld>
            <a:endParaRPr lang="en-US"/>
          </a:p>
        </p:txBody>
      </p:sp>
    </p:spTree>
    <p:extLst>
      <p:ext uri="{BB962C8B-B14F-4D97-AF65-F5344CB8AC3E}">
        <p14:creationId xmlns:p14="http://schemas.microsoft.com/office/powerpoint/2010/main" val="1654976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8A49F63-409C-4789-8342-DF3A370C32DC}" type="slidenum">
              <a:rPr lang="en-US" smtClean="0"/>
              <a:t>13</a:t>
            </a:fld>
            <a:endParaRPr lang="en-US"/>
          </a:p>
        </p:txBody>
      </p:sp>
    </p:spTree>
    <p:extLst>
      <p:ext uri="{BB962C8B-B14F-4D97-AF65-F5344CB8AC3E}">
        <p14:creationId xmlns:p14="http://schemas.microsoft.com/office/powerpoint/2010/main" val="690449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A49F63-409C-4789-8342-DF3A370C32DC}" type="slidenum">
              <a:rPr lang="en-US" smtClean="0"/>
              <a:t>14</a:t>
            </a:fld>
            <a:endParaRPr lang="en-US"/>
          </a:p>
        </p:txBody>
      </p:sp>
    </p:spTree>
    <p:extLst>
      <p:ext uri="{BB962C8B-B14F-4D97-AF65-F5344CB8AC3E}">
        <p14:creationId xmlns:p14="http://schemas.microsoft.com/office/powerpoint/2010/main" val="18543346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A49F63-409C-4789-8342-DF3A370C32DC}" type="slidenum">
              <a:rPr lang="en-US" smtClean="0"/>
              <a:t>15</a:t>
            </a:fld>
            <a:endParaRPr lang="en-US"/>
          </a:p>
        </p:txBody>
      </p:sp>
    </p:spTree>
    <p:extLst>
      <p:ext uri="{BB962C8B-B14F-4D97-AF65-F5344CB8AC3E}">
        <p14:creationId xmlns:p14="http://schemas.microsoft.com/office/powerpoint/2010/main" val="890155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A49F63-409C-4789-8342-DF3A370C32DC}" type="slidenum">
              <a:rPr lang="en-US" smtClean="0"/>
              <a:t>16</a:t>
            </a:fld>
            <a:endParaRPr lang="en-US"/>
          </a:p>
        </p:txBody>
      </p:sp>
    </p:spTree>
    <p:extLst>
      <p:ext uri="{BB962C8B-B14F-4D97-AF65-F5344CB8AC3E}">
        <p14:creationId xmlns:p14="http://schemas.microsoft.com/office/powerpoint/2010/main" val="2539432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18A49F63-409C-4789-8342-DF3A370C32DC}" type="slidenum">
              <a:rPr lang="en-US" smtClean="0"/>
              <a:t>17</a:t>
            </a:fld>
            <a:endParaRPr lang="en-US"/>
          </a:p>
        </p:txBody>
      </p:sp>
    </p:spTree>
    <p:extLst>
      <p:ext uri="{BB962C8B-B14F-4D97-AF65-F5344CB8AC3E}">
        <p14:creationId xmlns:p14="http://schemas.microsoft.com/office/powerpoint/2010/main" val="124413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18A49F63-409C-4789-8342-DF3A370C32DC}" type="slidenum">
              <a:rPr lang="en-US" smtClean="0"/>
              <a:t>18</a:t>
            </a:fld>
            <a:endParaRPr lang="en-US"/>
          </a:p>
        </p:txBody>
      </p:sp>
    </p:spTree>
    <p:extLst>
      <p:ext uri="{BB962C8B-B14F-4D97-AF65-F5344CB8AC3E}">
        <p14:creationId xmlns:p14="http://schemas.microsoft.com/office/powerpoint/2010/main" val="39800345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A49F63-409C-4789-8342-DF3A370C32DC}" type="slidenum">
              <a:rPr lang="en-US" smtClean="0"/>
              <a:t>19</a:t>
            </a:fld>
            <a:endParaRPr lang="en-US"/>
          </a:p>
        </p:txBody>
      </p:sp>
    </p:spTree>
    <p:extLst>
      <p:ext uri="{BB962C8B-B14F-4D97-AF65-F5344CB8AC3E}">
        <p14:creationId xmlns:p14="http://schemas.microsoft.com/office/powerpoint/2010/main" val="4184574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9F72693E-AAFA-4D77-93CE-D7419D4FB290}" type="slidenum">
              <a:rPr lang="en-US" smtClean="0"/>
              <a:t>2</a:t>
            </a:fld>
            <a:endParaRPr lang="en-US"/>
          </a:p>
        </p:txBody>
      </p:sp>
    </p:spTree>
    <p:extLst>
      <p:ext uri="{BB962C8B-B14F-4D97-AF65-F5344CB8AC3E}">
        <p14:creationId xmlns:p14="http://schemas.microsoft.com/office/powerpoint/2010/main" val="39597266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A49F63-409C-4789-8342-DF3A370C32DC}" type="slidenum">
              <a:rPr lang="en-US" smtClean="0"/>
              <a:t>20</a:t>
            </a:fld>
            <a:endParaRPr lang="en-US"/>
          </a:p>
        </p:txBody>
      </p:sp>
    </p:spTree>
    <p:extLst>
      <p:ext uri="{BB962C8B-B14F-4D97-AF65-F5344CB8AC3E}">
        <p14:creationId xmlns:p14="http://schemas.microsoft.com/office/powerpoint/2010/main" val="4128943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A49F63-409C-4789-8342-DF3A370C32DC}" type="slidenum">
              <a:rPr lang="en-US" smtClean="0"/>
              <a:t>21</a:t>
            </a:fld>
            <a:endParaRPr lang="en-US"/>
          </a:p>
        </p:txBody>
      </p:sp>
    </p:spTree>
    <p:extLst>
      <p:ext uri="{BB962C8B-B14F-4D97-AF65-F5344CB8AC3E}">
        <p14:creationId xmlns:p14="http://schemas.microsoft.com/office/powerpoint/2010/main" val="12204201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8A49F63-409C-4789-8342-DF3A370C32DC}" type="slidenum">
              <a:rPr lang="en-US" smtClean="0"/>
              <a:t>22</a:t>
            </a:fld>
            <a:endParaRPr lang="en-US"/>
          </a:p>
        </p:txBody>
      </p:sp>
    </p:spTree>
    <p:extLst>
      <p:ext uri="{BB962C8B-B14F-4D97-AF65-F5344CB8AC3E}">
        <p14:creationId xmlns:p14="http://schemas.microsoft.com/office/powerpoint/2010/main" val="40348761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A49F63-409C-4789-8342-DF3A370C32DC}" type="slidenum">
              <a:rPr lang="en-US" smtClean="0"/>
              <a:t>23</a:t>
            </a:fld>
            <a:endParaRPr lang="en-US"/>
          </a:p>
        </p:txBody>
      </p:sp>
    </p:spTree>
    <p:extLst>
      <p:ext uri="{BB962C8B-B14F-4D97-AF65-F5344CB8AC3E}">
        <p14:creationId xmlns:p14="http://schemas.microsoft.com/office/powerpoint/2010/main" val="421454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6627" y="4473891"/>
            <a:ext cx="6814687" cy="5613384"/>
          </a:xfrm>
        </p:spPr>
        <p:txBody>
          <a:bodyPr/>
          <a:lstStyle/>
          <a:p>
            <a:endParaRPr lang="en-US" dirty="0"/>
          </a:p>
        </p:txBody>
      </p:sp>
      <p:sp>
        <p:nvSpPr>
          <p:cNvPr id="4" name="Slide Number Placeholder 3"/>
          <p:cNvSpPr>
            <a:spLocks noGrp="1"/>
          </p:cNvSpPr>
          <p:nvPr>
            <p:ph type="sldNum" sz="quarter" idx="10"/>
          </p:nvPr>
        </p:nvSpPr>
        <p:spPr/>
        <p:txBody>
          <a:bodyPr/>
          <a:lstStyle/>
          <a:p>
            <a:fld id="{9F72693E-AAFA-4D77-93CE-D7419D4FB290}" type="slidenum">
              <a:rPr lang="en-US" smtClean="0"/>
              <a:t>3</a:t>
            </a:fld>
            <a:endParaRPr lang="en-US"/>
          </a:p>
        </p:txBody>
      </p:sp>
    </p:spTree>
    <p:extLst>
      <p:ext uri="{BB962C8B-B14F-4D97-AF65-F5344CB8AC3E}">
        <p14:creationId xmlns:p14="http://schemas.microsoft.com/office/powerpoint/2010/main" val="3697530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18A49F63-409C-4789-8342-DF3A370C32DC}" type="slidenum">
              <a:rPr lang="en-US" smtClean="0"/>
              <a:t>4</a:t>
            </a:fld>
            <a:endParaRPr lang="en-US"/>
          </a:p>
        </p:txBody>
      </p:sp>
    </p:spTree>
    <p:extLst>
      <p:ext uri="{BB962C8B-B14F-4D97-AF65-F5344CB8AC3E}">
        <p14:creationId xmlns:p14="http://schemas.microsoft.com/office/powerpoint/2010/main" val="3406811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A49F63-409C-4789-8342-DF3A370C32DC}" type="slidenum">
              <a:rPr lang="en-US" smtClean="0"/>
              <a:t>5</a:t>
            </a:fld>
            <a:endParaRPr lang="en-US"/>
          </a:p>
        </p:txBody>
      </p:sp>
    </p:spTree>
    <p:extLst>
      <p:ext uri="{BB962C8B-B14F-4D97-AF65-F5344CB8AC3E}">
        <p14:creationId xmlns:p14="http://schemas.microsoft.com/office/powerpoint/2010/main" val="3054538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A49F63-409C-4789-8342-DF3A370C32DC}" type="slidenum">
              <a:rPr lang="en-US" smtClean="0"/>
              <a:t>6</a:t>
            </a:fld>
            <a:endParaRPr lang="en-US"/>
          </a:p>
        </p:txBody>
      </p:sp>
    </p:spTree>
    <p:extLst>
      <p:ext uri="{BB962C8B-B14F-4D97-AF65-F5344CB8AC3E}">
        <p14:creationId xmlns:p14="http://schemas.microsoft.com/office/powerpoint/2010/main" val="1530468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A49F63-409C-4789-8342-DF3A370C32DC}" type="slidenum">
              <a:rPr lang="en-US" smtClean="0"/>
              <a:t>7</a:t>
            </a:fld>
            <a:endParaRPr lang="en-US"/>
          </a:p>
        </p:txBody>
      </p:sp>
    </p:spTree>
    <p:extLst>
      <p:ext uri="{BB962C8B-B14F-4D97-AF65-F5344CB8AC3E}">
        <p14:creationId xmlns:p14="http://schemas.microsoft.com/office/powerpoint/2010/main" val="3848797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A49F63-409C-4789-8342-DF3A370C32DC}" type="slidenum">
              <a:rPr lang="en-US" smtClean="0"/>
              <a:t>8</a:t>
            </a:fld>
            <a:endParaRPr lang="en-US"/>
          </a:p>
        </p:txBody>
      </p:sp>
    </p:spTree>
    <p:extLst>
      <p:ext uri="{BB962C8B-B14F-4D97-AF65-F5344CB8AC3E}">
        <p14:creationId xmlns:p14="http://schemas.microsoft.com/office/powerpoint/2010/main" val="2017291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A49F63-409C-4789-8342-DF3A370C32DC}" type="slidenum">
              <a:rPr lang="en-US" smtClean="0"/>
              <a:t>9</a:t>
            </a:fld>
            <a:endParaRPr lang="en-US"/>
          </a:p>
        </p:txBody>
      </p:sp>
    </p:spTree>
    <p:extLst>
      <p:ext uri="{BB962C8B-B14F-4D97-AF65-F5344CB8AC3E}">
        <p14:creationId xmlns:p14="http://schemas.microsoft.com/office/powerpoint/2010/main" val="1050597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EB8B40-7DC6-4AF5-BE28-02E72CF1A569}" type="datetimeFigureOut">
              <a:rPr lang="en-US" smtClean="0"/>
              <a:t>11/19/2020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9C856E-8FAC-4289-B70A-8659985F31E8}" type="slidenum">
              <a:rPr lang="en-US" smtClean="0"/>
              <a:t>‹#›</a:t>
            </a:fld>
            <a:endParaRPr lang="en-US"/>
          </a:p>
        </p:txBody>
      </p:sp>
    </p:spTree>
    <p:extLst>
      <p:ext uri="{BB962C8B-B14F-4D97-AF65-F5344CB8AC3E}">
        <p14:creationId xmlns:p14="http://schemas.microsoft.com/office/powerpoint/2010/main" val="2401714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EB8B40-7DC6-4AF5-BE28-02E72CF1A569}" type="datetimeFigureOut">
              <a:rPr lang="en-US" smtClean="0"/>
              <a:t>11/19/2020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9C856E-8FAC-4289-B70A-8659985F31E8}" type="slidenum">
              <a:rPr lang="en-US" smtClean="0"/>
              <a:t>‹#›</a:t>
            </a:fld>
            <a:endParaRPr lang="en-US"/>
          </a:p>
        </p:txBody>
      </p:sp>
    </p:spTree>
    <p:extLst>
      <p:ext uri="{BB962C8B-B14F-4D97-AF65-F5344CB8AC3E}">
        <p14:creationId xmlns:p14="http://schemas.microsoft.com/office/powerpoint/2010/main" val="3139569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EB8B40-7DC6-4AF5-BE28-02E72CF1A569}" type="datetimeFigureOut">
              <a:rPr lang="en-US" smtClean="0"/>
              <a:t>11/19/2020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9C856E-8FAC-4289-B70A-8659985F31E8}" type="slidenum">
              <a:rPr lang="en-US" smtClean="0"/>
              <a:t>‹#›</a:t>
            </a:fld>
            <a:endParaRPr lang="en-US"/>
          </a:p>
        </p:txBody>
      </p:sp>
    </p:spTree>
    <p:extLst>
      <p:ext uri="{BB962C8B-B14F-4D97-AF65-F5344CB8AC3E}">
        <p14:creationId xmlns:p14="http://schemas.microsoft.com/office/powerpoint/2010/main" val="1973743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EB8B40-7DC6-4AF5-BE28-02E72CF1A569}" type="datetimeFigureOut">
              <a:rPr lang="en-US" smtClean="0"/>
              <a:t>11/19/2020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9C856E-8FAC-4289-B70A-8659985F31E8}" type="slidenum">
              <a:rPr lang="en-US" smtClean="0"/>
              <a:t>‹#›</a:t>
            </a:fld>
            <a:endParaRPr lang="en-US"/>
          </a:p>
        </p:txBody>
      </p:sp>
    </p:spTree>
    <p:extLst>
      <p:ext uri="{BB962C8B-B14F-4D97-AF65-F5344CB8AC3E}">
        <p14:creationId xmlns:p14="http://schemas.microsoft.com/office/powerpoint/2010/main" val="565030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DEB8B40-7DC6-4AF5-BE28-02E72CF1A569}" type="datetimeFigureOut">
              <a:rPr lang="en-US" smtClean="0"/>
              <a:t>11/19/2020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9C856E-8FAC-4289-B70A-8659985F31E8}" type="slidenum">
              <a:rPr lang="en-US" smtClean="0"/>
              <a:t>‹#›</a:t>
            </a:fld>
            <a:endParaRPr lang="en-US"/>
          </a:p>
        </p:txBody>
      </p:sp>
    </p:spTree>
    <p:extLst>
      <p:ext uri="{BB962C8B-B14F-4D97-AF65-F5344CB8AC3E}">
        <p14:creationId xmlns:p14="http://schemas.microsoft.com/office/powerpoint/2010/main" val="3199510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EB8B40-7DC6-4AF5-BE28-02E72CF1A569}" type="datetimeFigureOut">
              <a:rPr lang="en-US" smtClean="0"/>
              <a:t>11/19/2020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9C856E-8FAC-4289-B70A-8659985F31E8}" type="slidenum">
              <a:rPr lang="en-US" smtClean="0"/>
              <a:t>‹#›</a:t>
            </a:fld>
            <a:endParaRPr lang="en-US"/>
          </a:p>
        </p:txBody>
      </p:sp>
    </p:spTree>
    <p:extLst>
      <p:ext uri="{BB962C8B-B14F-4D97-AF65-F5344CB8AC3E}">
        <p14:creationId xmlns:p14="http://schemas.microsoft.com/office/powerpoint/2010/main" val="1647821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EB8B40-7DC6-4AF5-BE28-02E72CF1A569}" type="datetimeFigureOut">
              <a:rPr lang="en-US" smtClean="0"/>
              <a:t>11/19/2020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9C856E-8FAC-4289-B70A-8659985F31E8}" type="slidenum">
              <a:rPr lang="en-US" smtClean="0"/>
              <a:t>‹#›</a:t>
            </a:fld>
            <a:endParaRPr lang="en-US"/>
          </a:p>
        </p:txBody>
      </p:sp>
    </p:spTree>
    <p:extLst>
      <p:ext uri="{BB962C8B-B14F-4D97-AF65-F5344CB8AC3E}">
        <p14:creationId xmlns:p14="http://schemas.microsoft.com/office/powerpoint/2010/main" val="1886676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EB8B40-7DC6-4AF5-BE28-02E72CF1A569}" type="datetimeFigureOut">
              <a:rPr lang="en-US" smtClean="0"/>
              <a:t>11/19/2020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9C856E-8FAC-4289-B70A-8659985F31E8}" type="slidenum">
              <a:rPr lang="en-US" smtClean="0"/>
              <a:t>‹#›</a:t>
            </a:fld>
            <a:endParaRPr lang="en-US"/>
          </a:p>
        </p:txBody>
      </p:sp>
    </p:spTree>
    <p:extLst>
      <p:ext uri="{BB962C8B-B14F-4D97-AF65-F5344CB8AC3E}">
        <p14:creationId xmlns:p14="http://schemas.microsoft.com/office/powerpoint/2010/main" val="2126456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EB8B40-7DC6-4AF5-BE28-02E72CF1A569}" type="datetimeFigureOut">
              <a:rPr lang="en-US" smtClean="0"/>
              <a:t>11/19/2020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9C856E-8FAC-4289-B70A-8659985F31E8}" type="slidenum">
              <a:rPr lang="en-US" smtClean="0"/>
              <a:t>‹#›</a:t>
            </a:fld>
            <a:endParaRPr lang="en-US"/>
          </a:p>
        </p:txBody>
      </p:sp>
    </p:spTree>
    <p:extLst>
      <p:ext uri="{BB962C8B-B14F-4D97-AF65-F5344CB8AC3E}">
        <p14:creationId xmlns:p14="http://schemas.microsoft.com/office/powerpoint/2010/main" val="1184074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DEB8B40-7DC6-4AF5-BE28-02E72CF1A569}" type="datetimeFigureOut">
              <a:rPr lang="en-US" smtClean="0"/>
              <a:t>11/19/2020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9C856E-8FAC-4289-B70A-8659985F31E8}" type="slidenum">
              <a:rPr lang="en-US" smtClean="0"/>
              <a:t>‹#›</a:t>
            </a:fld>
            <a:endParaRPr lang="en-US"/>
          </a:p>
        </p:txBody>
      </p:sp>
    </p:spTree>
    <p:extLst>
      <p:ext uri="{BB962C8B-B14F-4D97-AF65-F5344CB8AC3E}">
        <p14:creationId xmlns:p14="http://schemas.microsoft.com/office/powerpoint/2010/main" val="538231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DEB8B40-7DC6-4AF5-BE28-02E72CF1A569}" type="datetimeFigureOut">
              <a:rPr lang="en-US" smtClean="0"/>
              <a:t>11/19/2020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9C856E-8FAC-4289-B70A-8659985F31E8}" type="slidenum">
              <a:rPr lang="en-US" smtClean="0"/>
              <a:t>‹#›</a:t>
            </a:fld>
            <a:endParaRPr lang="en-US"/>
          </a:p>
        </p:txBody>
      </p:sp>
    </p:spTree>
    <p:extLst>
      <p:ext uri="{BB962C8B-B14F-4D97-AF65-F5344CB8AC3E}">
        <p14:creationId xmlns:p14="http://schemas.microsoft.com/office/powerpoint/2010/main" val="2275225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EB8B40-7DC6-4AF5-BE28-02E72CF1A569}" type="datetimeFigureOut">
              <a:rPr lang="en-US" smtClean="0"/>
              <a:t>11/19/2020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9C856E-8FAC-4289-B70A-8659985F31E8}" type="slidenum">
              <a:rPr lang="en-US" smtClean="0"/>
              <a:t>‹#›</a:t>
            </a:fld>
            <a:endParaRPr lang="en-US"/>
          </a:p>
        </p:txBody>
      </p:sp>
    </p:spTree>
    <p:extLst>
      <p:ext uri="{BB962C8B-B14F-4D97-AF65-F5344CB8AC3E}">
        <p14:creationId xmlns:p14="http://schemas.microsoft.com/office/powerpoint/2010/main" val="3650951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sclends.lib.sc.us/eg/opac/home" TargetMode="External"/><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hyperlink" Target="https://dc.statelibrary.sc.gov/handle/10827/1"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sclends.lib.sc.us/eg/opac/home"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dc.statelibrary.sc.gov/"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mailto:statedocuments@statelibrary.sc.gov"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mailto:statedocuments@statelibrary.sc.gov"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statedocuments@statelibrary.sc.gov"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hyperlink" Target="http://guides.statelibrary.sc.gov/sc-state-documents-depository/home"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hyperlink" Target="mailto:reference@statelibrary.sc.gov"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mailto:statedocuments@statelibrary.sc.gov"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sclends.lib.sc.us/eg/opac/home"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dc.statelibrary.sc.gov/"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mailto:sdorsey@statelibrary.sc.gov" TargetMode="External"/><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hyperlink" Target="http://www.statelibrary.sc.gov/"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png"/><Relationship Id="rId5" Type="http://schemas.openxmlformats.org/officeDocument/2006/relationships/hyperlink" Target="http://www.statelibrary.sc.gov/collections" TargetMode="External"/><Relationship Id="rId4" Type="http://schemas.openxmlformats.org/officeDocument/2006/relationships/hyperlink" Target="http://www.statelibrary.sc.gov/events"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scstatehouse.gov/code/t60c002.php"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scdah.sc.gov/records-management/schedule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www.archivesindex.sc.gov/guide/StateRecords/stateguide.htm"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4960" y="1580827"/>
            <a:ext cx="5715000" cy="1903037"/>
          </a:xfrm>
        </p:spPr>
        <p:txBody>
          <a:bodyPr>
            <a:normAutofit/>
          </a:bodyPr>
          <a:lstStyle/>
          <a:p>
            <a:r>
              <a:rPr lang="en-US" sz="5400" b="1" dirty="0" smtClean="0">
                <a:latin typeface="Century Gothic" panose="020B0502020202020204" pitchFamily="34" charset="0"/>
              </a:rPr>
              <a:t>South Carolina State Library</a:t>
            </a:r>
            <a:endParaRPr lang="en-US" sz="5400" b="1" dirty="0">
              <a:latin typeface="Century Gothic" panose="020B0502020202020204" pitchFamily="34" charset="0"/>
            </a:endParaRPr>
          </a:p>
        </p:txBody>
      </p:sp>
      <p:sp>
        <p:nvSpPr>
          <p:cNvPr id="3" name="Subtitle 2"/>
          <p:cNvSpPr>
            <a:spLocks noGrp="1"/>
          </p:cNvSpPr>
          <p:nvPr>
            <p:ph type="subTitle" idx="1"/>
          </p:nvPr>
        </p:nvSpPr>
        <p:spPr>
          <a:xfrm>
            <a:off x="4812145" y="3831336"/>
            <a:ext cx="6297815" cy="1685544"/>
          </a:xfrm>
        </p:spPr>
        <p:txBody>
          <a:bodyPr>
            <a:noAutofit/>
          </a:bodyPr>
          <a:lstStyle/>
          <a:p>
            <a:r>
              <a:rPr lang="en-US" sz="2000" b="1" i="1" dirty="0" smtClean="0">
                <a:latin typeface="Franklin Gothic Book" panose="020B0503020102020204" pitchFamily="34" charset="0"/>
              </a:rPr>
              <a:t>         Acquisition of State Agency Publications</a:t>
            </a:r>
          </a:p>
          <a:p>
            <a:r>
              <a:rPr lang="en-US" sz="2000" b="1" dirty="0">
                <a:latin typeface="Franklin Gothic Book" panose="020B0503020102020204" pitchFamily="34" charset="0"/>
              </a:rPr>
              <a:t> </a:t>
            </a:r>
            <a:r>
              <a:rPr lang="en-US" sz="2000" b="1" dirty="0" smtClean="0">
                <a:latin typeface="Franklin Gothic Book" panose="020B0503020102020204" pitchFamily="34" charset="0"/>
              </a:rPr>
              <a:t>         Sheila Dorsey - South Carolina State Library</a:t>
            </a:r>
          </a:p>
          <a:p>
            <a:r>
              <a:rPr lang="en-US" sz="2000" b="1" dirty="0" smtClean="0">
                <a:latin typeface="Franklin Gothic Book" panose="020B0503020102020204" pitchFamily="34" charset="0"/>
              </a:rPr>
              <a:t>     Annual Training Session </a:t>
            </a:r>
          </a:p>
          <a:p>
            <a:r>
              <a:rPr lang="en-US" sz="2000" b="1" dirty="0" smtClean="0">
                <a:latin typeface="Franklin Gothic Book" panose="020B0503020102020204" pitchFamily="34" charset="0"/>
              </a:rPr>
              <a:t>December 17, 2020</a:t>
            </a:r>
            <a:endParaRPr lang="en-US" sz="2000" b="1" dirty="0">
              <a:latin typeface="Franklin Gothic Book" panose="020B050302010202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3289"/>
          <a:stretch/>
        </p:blipFill>
        <p:spPr>
          <a:xfrm>
            <a:off x="0" y="1275277"/>
            <a:ext cx="4617720" cy="544092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4001" y="5623560"/>
            <a:ext cx="3465527" cy="1014984"/>
          </a:xfrm>
          <a:prstGeom prst="rect">
            <a:avLst/>
          </a:prstGeom>
        </p:spPr>
      </p:pic>
      <p:sp>
        <p:nvSpPr>
          <p:cNvPr id="6" name="Rectangle 5"/>
          <p:cNvSpPr/>
          <p:nvPr/>
        </p:nvSpPr>
        <p:spPr>
          <a:xfrm>
            <a:off x="0" y="0"/>
            <a:ext cx="12192000" cy="982980"/>
          </a:xfrm>
          <a:prstGeom prst="rect">
            <a:avLst/>
          </a:prstGeom>
          <a:solidFill>
            <a:srgbClr val="005395"/>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baseline="-25000" dirty="0"/>
          </a:p>
        </p:txBody>
      </p:sp>
      <p:sp>
        <p:nvSpPr>
          <p:cNvPr id="7" name="Rectangle 6"/>
          <p:cNvSpPr/>
          <p:nvPr/>
        </p:nvSpPr>
        <p:spPr>
          <a:xfrm>
            <a:off x="0" y="1035332"/>
            <a:ext cx="12192000" cy="45719"/>
          </a:xfrm>
          <a:prstGeom prst="rect">
            <a:avLst/>
          </a:prstGeom>
          <a:solidFill>
            <a:srgbClr val="CBB677"/>
          </a:solidFill>
          <a:ln w="9525" cmpd="sng">
            <a:solidFill>
              <a:srgbClr val="CBB6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Tree>
    <p:extLst>
      <p:ext uri="{BB962C8B-B14F-4D97-AF65-F5344CB8AC3E}">
        <p14:creationId xmlns:p14="http://schemas.microsoft.com/office/powerpoint/2010/main" val="32996253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739034" cy="1325563"/>
          </a:xfrm>
        </p:spPr>
        <p:txBody>
          <a:bodyPr>
            <a:normAutofit/>
          </a:bodyPr>
          <a:lstStyle/>
          <a:p>
            <a:r>
              <a:rPr lang="en-US" sz="3600" b="1" u="sng" dirty="0" smtClean="0">
                <a:solidFill>
                  <a:srgbClr val="005395"/>
                </a:solidFill>
                <a:latin typeface="Century Gothic" panose="020B0502020202020204" pitchFamily="34" charset="0"/>
              </a:rPr>
              <a:t>South Carolina State Documents Depository: Print and Digital Collections</a:t>
            </a:r>
            <a:endParaRPr lang="en-US" sz="3600" b="1" u="sng" dirty="0">
              <a:solidFill>
                <a:srgbClr val="005395"/>
              </a:solidFill>
              <a:latin typeface="Century Gothic" panose="020B0502020202020204" pitchFamily="34" charset="0"/>
            </a:endParaRPr>
          </a:p>
        </p:txBody>
      </p:sp>
      <p:sp>
        <p:nvSpPr>
          <p:cNvPr id="3" name="Content Placeholder 2"/>
          <p:cNvSpPr>
            <a:spLocks noGrp="1"/>
          </p:cNvSpPr>
          <p:nvPr>
            <p:ph idx="1"/>
          </p:nvPr>
        </p:nvSpPr>
        <p:spPr>
          <a:xfrm>
            <a:off x="838200" y="1742036"/>
            <a:ext cx="10515600" cy="4434927"/>
          </a:xfrm>
        </p:spPr>
        <p:txBody>
          <a:bodyPr/>
          <a:lstStyle/>
          <a:p>
            <a:r>
              <a:rPr lang="en-US" dirty="0" smtClean="0"/>
              <a:t>Print collection can be searched online in </a:t>
            </a:r>
            <a:r>
              <a:rPr lang="en-US" dirty="0" smtClean="0">
                <a:hlinkClick r:id="rId3"/>
              </a:rPr>
              <a:t>SCLends</a:t>
            </a:r>
            <a:r>
              <a:rPr lang="en-US" dirty="0" smtClean="0"/>
              <a:t>.</a:t>
            </a:r>
            <a:endParaRPr lang="en-US" dirty="0"/>
          </a:p>
          <a:p>
            <a:r>
              <a:rPr lang="en-US" dirty="0" smtClean="0"/>
              <a:t>Electronic documents can be found in </a:t>
            </a:r>
            <a:r>
              <a:rPr lang="en-US" dirty="0" smtClean="0">
                <a:hlinkClick r:id="rId4"/>
              </a:rPr>
              <a:t>Digital Collections</a:t>
            </a:r>
            <a:r>
              <a:rPr lang="en-US" dirty="0"/>
              <a:t>.</a:t>
            </a:r>
            <a:endParaRPr lang="en-US" dirty="0" smtClean="0"/>
          </a:p>
          <a:p>
            <a:pPr marL="0" indent="0">
              <a:buNone/>
            </a:pPr>
            <a:endParaRPr lang="en-US" dirty="0"/>
          </a:p>
        </p:txBody>
      </p:sp>
      <p:sp>
        <p:nvSpPr>
          <p:cNvPr id="4" name="Rectangle 3"/>
          <p:cNvSpPr/>
          <p:nvPr/>
        </p:nvSpPr>
        <p:spPr>
          <a:xfrm>
            <a:off x="0" y="6751320"/>
            <a:ext cx="12192000" cy="106680"/>
          </a:xfrm>
          <a:prstGeom prst="rect">
            <a:avLst/>
          </a:prstGeom>
          <a:solidFill>
            <a:srgbClr val="0053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5" name="Rectangle 4"/>
          <p:cNvSpPr/>
          <p:nvPr/>
        </p:nvSpPr>
        <p:spPr>
          <a:xfrm>
            <a:off x="-6626" y="6654253"/>
            <a:ext cx="12192000" cy="45719"/>
          </a:xfrm>
          <a:prstGeom prst="rect">
            <a:avLst/>
          </a:prstGeom>
          <a:solidFill>
            <a:srgbClr val="CBB677"/>
          </a:solidFill>
          <a:ln w="9525" cmpd="sng">
            <a:solidFill>
              <a:srgbClr val="CBB6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448" y="2954215"/>
            <a:ext cx="2560432" cy="3413909"/>
          </a:xfrm>
          <a:prstGeom prst="rect">
            <a:avLst/>
          </a:prstGeom>
          <a:solidFill>
            <a:schemeClr val="bg1"/>
          </a:solidFill>
          <a:ln w="19050">
            <a:noFill/>
          </a:ln>
          <a:effectLst>
            <a:innerShdw blurRad="114300">
              <a:prstClr val="black"/>
            </a:innerShdw>
          </a:effectLst>
        </p:spPr>
      </p:pic>
      <p:pic>
        <p:nvPicPr>
          <p:cNvPr id="7" name="Picture 6"/>
          <p:cNvPicPr>
            <a:picLocks noChangeAspect="1"/>
          </p:cNvPicPr>
          <p:nvPr/>
        </p:nvPicPr>
        <p:blipFill rotWithShape="1">
          <a:blip r:embed="rId6"/>
          <a:srcRect r="13182"/>
          <a:stretch/>
        </p:blipFill>
        <p:spPr>
          <a:xfrm>
            <a:off x="2235668" y="3132034"/>
            <a:ext cx="3566830" cy="3020283"/>
          </a:xfrm>
          <a:prstGeom prst="rect">
            <a:avLst/>
          </a:prstGeom>
          <a:ln w="19050">
            <a:noFill/>
          </a:ln>
          <a:effectLst>
            <a:innerShdw blurRad="114300">
              <a:prstClr val="black"/>
            </a:innerShdw>
          </a:effectLst>
          <a:scene3d>
            <a:camera prst="orthographicFront"/>
            <a:lightRig rig="threePt" dir="t"/>
          </a:scene3d>
          <a:sp3d>
            <a:contourClr>
              <a:schemeClr val="bg2"/>
            </a:contourClr>
          </a:sp3d>
        </p:spPr>
      </p:pic>
      <p:pic>
        <p:nvPicPr>
          <p:cNvPr id="11" name="Picture 10"/>
          <p:cNvPicPr>
            <a:picLocks noChangeAspect="1"/>
          </p:cNvPicPr>
          <p:nvPr/>
        </p:nvPicPr>
        <p:blipFill rotWithShape="1">
          <a:blip r:embed="rId7"/>
          <a:srcRect l="19380" t="8743" r="20441" b="11126"/>
          <a:stretch/>
        </p:blipFill>
        <p:spPr>
          <a:xfrm>
            <a:off x="8200506" y="2772349"/>
            <a:ext cx="3808702" cy="3063955"/>
          </a:xfrm>
          <a:prstGeom prst="rect">
            <a:avLst/>
          </a:prstGeom>
          <a:effectLst>
            <a:innerShdw blurRad="114300">
              <a:prstClr val="black"/>
            </a:innerShdw>
          </a:effectLst>
        </p:spPr>
      </p:pic>
      <p:pic>
        <p:nvPicPr>
          <p:cNvPr id="10" name="Picture 9"/>
          <p:cNvPicPr>
            <a:picLocks noChangeAspect="1"/>
          </p:cNvPicPr>
          <p:nvPr/>
        </p:nvPicPr>
        <p:blipFill rotWithShape="1">
          <a:blip r:embed="rId8"/>
          <a:srcRect l="28519" t="9615" r="29266" b="4359"/>
          <a:stretch/>
        </p:blipFill>
        <p:spPr>
          <a:xfrm>
            <a:off x="5955047" y="3397624"/>
            <a:ext cx="2489837" cy="3065468"/>
          </a:xfrm>
          <a:prstGeom prst="rect">
            <a:avLst/>
          </a:prstGeom>
          <a:effectLst>
            <a:innerShdw blurRad="114300">
              <a:prstClr val="black"/>
            </a:innerShdw>
            <a:softEdge rad="12700"/>
          </a:effectLst>
        </p:spPr>
      </p:pic>
    </p:spTree>
    <p:extLst>
      <p:ext uri="{BB962C8B-B14F-4D97-AF65-F5344CB8AC3E}">
        <p14:creationId xmlns:p14="http://schemas.microsoft.com/office/powerpoint/2010/main" val="683822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b="1" u="sng" dirty="0" smtClean="0">
                <a:solidFill>
                  <a:srgbClr val="005395"/>
                </a:solidFill>
                <a:latin typeface="Century Gothic" panose="020B0502020202020204" pitchFamily="34" charset="0"/>
              </a:rPr>
              <a:t>Print Collection</a:t>
            </a:r>
            <a:endParaRPr lang="en-US" sz="4200" b="1" u="sng" dirty="0">
              <a:solidFill>
                <a:srgbClr val="005395"/>
              </a:solidFill>
              <a:latin typeface="Century Gothic" panose="020B0502020202020204" pitchFamily="34" charset="0"/>
            </a:endParaRPr>
          </a:p>
        </p:txBody>
      </p:sp>
      <p:sp>
        <p:nvSpPr>
          <p:cNvPr id="3" name="Content Placeholder 2"/>
          <p:cNvSpPr>
            <a:spLocks noGrp="1"/>
          </p:cNvSpPr>
          <p:nvPr>
            <p:ph idx="1"/>
          </p:nvPr>
        </p:nvSpPr>
        <p:spPr>
          <a:xfrm>
            <a:off x="838200" y="1690688"/>
            <a:ext cx="10515600" cy="4486275"/>
          </a:xfrm>
        </p:spPr>
        <p:txBody>
          <a:bodyPr>
            <a:normAutofit lnSpcReduction="10000"/>
          </a:bodyPr>
          <a:lstStyle/>
          <a:p>
            <a:r>
              <a:rPr lang="en-US" dirty="0">
                <a:latin typeface="Franklin Gothic Book" panose="020B0503020102020204" pitchFamily="34" charset="0"/>
              </a:rPr>
              <a:t>Web address: </a:t>
            </a:r>
            <a:r>
              <a:rPr lang="en-US" dirty="0" smtClean="0">
                <a:latin typeface="Franklin Gothic Book" panose="020B0503020102020204" pitchFamily="34" charset="0"/>
                <a:hlinkClick r:id="rId3"/>
              </a:rPr>
              <a:t>sclends.org</a:t>
            </a:r>
            <a:endParaRPr lang="en-US" dirty="0" smtClean="0">
              <a:latin typeface="Franklin Gothic Book" panose="020B0503020102020204" pitchFamily="34" charset="0"/>
            </a:endParaRPr>
          </a:p>
          <a:p>
            <a:r>
              <a:rPr lang="en-US" dirty="0" smtClean="0">
                <a:latin typeface="Franklin Gothic Book" panose="020B0503020102020204" pitchFamily="34" charset="0"/>
              </a:rPr>
              <a:t>Unique cataloging system created in 1970 and revised in 1982</a:t>
            </a:r>
          </a:p>
          <a:p>
            <a:r>
              <a:rPr lang="en-US" dirty="0" smtClean="0">
                <a:latin typeface="Franklin Gothic Book" panose="020B0503020102020204" pitchFamily="34" charset="0"/>
              </a:rPr>
              <a:t>Uses letters and numbers to create classification numbers based on the agency name, type of publication, geographic location, etc.</a:t>
            </a:r>
          </a:p>
          <a:p>
            <a:r>
              <a:rPr lang="en-US" dirty="0">
                <a:latin typeface="Franklin Gothic Book" panose="020B0503020102020204" pitchFamily="34" charset="0"/>
              </a:rPr>
              <a:t>Over 100,000 documents </a:t>
            </a:r>
            <a:r>
              <a:rPr lang="en-US" dirty="0" smtClean="0">
                <a:latin typeface="Franklin Gothic Book" panose="020B0503020102020204" pitchFamily="34" charset="0"/>
              </a:rPr>
              <a:t>cataloged</a:t>
            </a:r>
          </a:p>
          <a:p>
            <a:r>
              <a:rPr lang="en-US" dirty="0" smtClean="0">
                <a:latin typeface="Franklin Gothic Book" panose="020B0503020102020204" pitchFamily="34" charset="0"/>
              </a:rPr>
              <a:t>Request 15 copies of documents, </a:t>
            </a:r>
            <a:r>
              <a:rPr lang="en-US" dirty="0" smtClean="0">
                <a:solidFill>
                  <a:srgbClr val="005395"/>
                </a:solidFill>
                <a:latin typeface="Franklin Gothic Book" panose="020B0503020102020204" pitchFamily="34" charset="0"/>
              </a:rPr>
              <a:t>3 for the State Library</a:t>
            </a:r>
            <a:r>
              <a:rPr lang="en-US" dirty="0" smtClean="0">
                <a:latin typeface="Franklin Gothic Book" panose="020B0503020102020204" pitchFamily="34" charset="0"/>
              </a:rPr>
              <a:t>, with other copies distributed to Depository System libraries and the Library of Congress</a:t>
            </a:r>
          </a:p>
          <a:p>
            <a:r>
              <a:rPr lang="en-US" dirty="0" smtClean="0">
                <a:solidFill>
                  <a:srgbClr val="005395"/>
                </a:solidFill>
                <a:latin typeface="Franklin Gothic Book" panose="020B0503020102020204" pitchFamily="34" charset="0"/>
              </a:rPr>
              <a:t>Copy 1 is never circulated</a:t>
            </a:r>
            <a:r>
              <a:rPr lang="en-US" dirty="0" smtClean="0">
                <a:latin typeface="Franklin Gothic Book" panose="020B0503020102020204" pitchFamily="34" charset="0"/>
              </a:rPr>
              <a:t>, Copies 2 and 3 circulate, if available, post 1920</a:t>
            </a:r>
            <a:endParaRPr lang="en-US" dirty="0">
              <a:latin typeface="Franklin Gothic Book" panose="020B0503020102020204" pitchFamily="34" charset="0"/>
            </a:endParaRPr>
          </a:p>
        </p:txBody>
      </p:sp>
      <p:sp>
        <p:nvSpPr>
          <p:cNvPr id="4" name="Rectangle 3"/>
          <p:cNvSpPr/>
          <p:nvPr/>
        </p:nvSpPr>
        <p:spPr>
          <a:xfrm>
            <a:off x="-6626" y="6654253"/>
            <a:ext cx="12192000" cy="45719"/>
          </a:xfrm>
          <a:prstGeom prst="rect">
            <a:avLst/>
          </a:prstGeom>
          <a:solidFill>
            <a:srgbClr val="CBB677"/>
          </a:solidFill>
          <a:ln w="9525" cmpd="sng">
            <a:solidFill>
              <a:srgbClr val="CBB6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5" name="Rectangle 4"/>
          <p:cNvSpPr/>
          <p:nvPr/>
        </p:nvSpPr>
        <p:spPr>
          <a:xfrm>
            <a:off x="0" y="6751320"/>
            <a:ext cx="12192000" cy="106680"/>
          </a:xfrm>
          <a:prstGeom prst="rect">
            <a:avLst/>
          </a:prstGeom>
          <a:solidFill>
            <a:srgbClr val="0053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Tree>
    <p:extLst>
      <p:ext uri="{BB962C8B-B14F-4D97-AF65-F5344CB8AC3E}">
        <p14:creationId xmlns:p14="http://schemas.microsoft.com/office/powerpoint/2010/main" val="37112273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b="1" u="sng" dirty="0" smtClean="0">
                <a:solidFill>
                  <a:srgbClr val="005395"/>
                </a:solidFill>
                <a:latin typeface="Century Gothic" panose="020B0502020202020204" pitchFamily="34" charset="0"/>
              </a:rPr>
              <a:t>Digital Collection</a:t>
            </a:r>
            <a:endParaRPr lang="en-US" sz="4200" b="1" u="sng" dirty="0">
              <a:solidFill>
                <a:srgbClr val="005395"/>
              </a:solidFill>
              <a:latin typeface="Century Gothic" panose="020B0502020202020204" pitchFamily="34" charset="0"/>
            </a:endParaRPr>
          </a:p>
        </p:txBody>
      </p:sp>
      <p:sp>
        <p:nvSpPr>
          <p:cNvPr id="4" name="Rectangle 3"/>
          <p:cNvSpPr/>
          <p:nvPr/>
        </p:nvSpPr>
        <p:spPr>
          <a:xfrm>
            <a:off x="-6626" y="6654253"/>
            <a:ext cx="12192000" cy="45719"/>
          </a:xfrm>
          <a:prstGeom prst="rect">
            <a:avLst/>
          </a:prstGeom>
          <a:solidFill>
            <a:srgbClr val="CBB677"/>
          </a:solidFill>
          <a:ln w="9525" cmpd="sng">
            <a:solidFill>
              <a:srgbClr val="CBB6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5" name="Rectangle 4"/>
          <p:cNvSpPr/>
          <p:nvPr/>
        </p:nvSpPr>
        <p:spPr>
          <a:xfrm>
            <a:off x="0" y="6751320"/>
            <a:ext cx="12192000" cy="106680"/>
          </a:xfrm>
          <a:prstGeom prst="rect">
            <a:avLst/>
          </a:prstGeom>
          <a:solidFill>
            <a:srgbClr val="0053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7" name="Rectangle 6"/>
          <p:cNvSpPr/>
          <p:nvPr/>
        </p:nvSpPr>
        <p:spPr>
          <a:xfrm>
            <a:off x="838200" y="1690688"/>
            <a:ext cx="9896856" cy="4647426"/>
          </a:xfrm>
          <a:prstGeom prst="rect">
            <a:avLst/>
          </a:prstGeom>
        </p:spPr>
        <p:txBody>
          <a:bodyPr wrap="square">
            <a:spAutoFit/>
          </a:bodyPr>
          <a:lstStyle/>
          <a:p>
            <a:pPr marL="285750" indent="-285750">
              <a:buFont typeface="Arial" panose="020B0604020202020204" pitchFamily="34" charset="0"/>
              <a:buChar char="•"/>
            </a:pPr>
            <a:r>
              <a:rPr lang="en-US" sz="2800" dirty="0" smtClean="0">
                <a:latin typeface="Franklin Gothic Book" panose="020B0503020102020204" pitchFamily="34" charset="0"/>
              </a:rPr>
              <a:t>Web address: </a:t>
            </a:r>
            <a:r>
              <a:rPr lang="en-US" sz="2800" dirty="0" smtClean="0">
                <a:latin typeface="Franklin Gothic Book" panose="020B0503020102020204" pitchFamily="34" charset="0"/>
                <a:hlinkClick r:id="rId3"/>
              </a:rPr>
              <a:t>dc.statelibrary.sc.gov</a:t>
            </a:r>
            <a:endParaRPr lang="en-US" sz="2800" dirty="0" smtClean="0">
              <a:latin typeface="Franklin Gothic Book" panose="020B0503020102020204" pitchFamily="34" charset="0"/>
            </a:endParaRPr>
          </a:p>
          <a:p>
            <a:pPr marL="285750" indent="-285750">
              <a:buFont typeface="Arial" panose="020B0604020202020204" pitchFamily="34" charset="0"/>
              <a:buChar char="•"/>
            </a:pPr>
            <a:r>
              <a:rPr lang="en-US" sz="2800" dirty="0" smtClean="0">
                <a:latin typeface="Franklin Gothic Book" panose="020B0503020102020204" pitchFamily="34" charset="0"/>
              </a:rPr>
              <a:t>Includes:</a:t>
            </a:r>
          </a:p>
          <a:p>
            <a:pPr marL="742950" lvl="1" indent="-285750">
              <a:buFont typeface="Arial" panose="020B0604020202020204" pitchFamily="34" charset="0"/>
              <a:buChar char="•"/>
            </a:pPr>
            <a:r>
              <a:rPr lang="en-US" sz="2800" dirty="0" smtClean="0">
                <a:latin typeface="Franklin Gothic Book" panose="020B0503020102020204" pitchFamily="34" charset="0"/>
              </a:rPr>
              <a:t>State Documents Depository </a:t>
            </a:r>
          </a:p>
          <a:p>
            <a:pPr marL="742950" lvl="1" indent="-285750">
              <a:buFont typeface="Arial" panose="020B0604020202020204" pitchFamily="34" charset="0"/>
              <a:buChar char="•"/>
            </a:pPr>
            <a:r>
              <a:rPr lang="en-US" sz="2800" dirty="0" smtClean="0">
                <a:latin typeface="Franklin Gothic Book" panose="020B0503020102020204" pitchFamily="34" charset="0"/>
              </a:rPr>
              <a:t>Federal Documents</a:t>
            </a:r>
          </a:p>
          <a:p>
            <a:pPr marL="742950" lvl="1" indent="-285750">
              <a:buFont typeface="Arial" panose="020B0604020202020204" pitchFamily="34" charset="0"/>
              <a:buChar char="•"/>
            </a:pPr>
            <a:r>
              <a:rPr lang="en-US" sz="2800" dirty="0" smtClean="0">
                <a:latin typeface="Franklin Gothic Book" panose="020B0503020102020204" pitchFamily="34" charset="0"/>
              </a:rPr>
              <a:t>Book Collection</a:t>
            </a:r>
          </a:p>
          <a:p>
            <a:pPr marL="742950" lvl="1" indent="-285750">
              <a:buFont typeface="Arial" panose="020B0604020202020204" pitchFamily="34" charset="0"/>
              <a:buChar char="•"/>
            </a:pPr>
            <a:r>
              <a:rPr lang="en-US" sz="2800" dirty="0" smtClean="0">
                <a:latin typeface="Franklin Gothic Book" panose="020B0503020102020204" pitchFamily="34" charset="0"/>
              </a:rPr>
              <a:t>More…</a:t>
            </a:r>
            <a:endParaRPr lang="en-US" sz="2800" dirty="0">
              <a:latin typeface="Franklin Gothic Book" panose="020B0503020102020204" pitchFamily="34" charset="0"/>
            </a:endParaRPr>
          </a:p>
          <a:p>
            <a:pPr marL="285750" indent="-285750">
              <a:buFont typeface="Arial" panose="020B0604020202020204" pitchFamily="34" charset="0"/>
              <a:buChar char="•"/>
            </a:pPr>
            <a:r>
              <a:rPr lang="en-US" sz="2800" dirty="0" smtClean="0">
                <a:solidFill>
                  <a:srgbClr val="005395"/>
                </a:solidFill>
                <a:latin typeface="Franklin Gothic Book" panose="020B0503020102020204" pitchFamily="34" charset="0"/>
              </a:rPr>
              <a:t>Over</a:t>
            </a:r>
            <a:r>
              <a:rPr lang="en-US" sz="2800" dirty="0" smtClean="0">
                <a:latin typeface="Franklin Gothic Book" panose="020B0503020102020204" pitchFamily="34" charset="0"/>
              </a:rPr>
              <a:t> </a:t>
            </a:r>
            <a:r>
              <a:rPr lang="en-US" sz="2800" dirty="0" smtClean="0">
                <a:solidFill>
                  <a:srgbClr val="005395"/>
                </a:solidFill>
                <a:latin typeface="Franklin Gothic Book" panose="020B0503020102020204" pitchFamily="34" charset="0"/>
              </a:rPr>
              <a:t>150</a:t>
            </a:r>
            <a:r>
              <a:rPr lang="en-US" sz="2800" dirty="0" smtClean="0">
                <a:latin typeface="Franklin Gothic Book" panose="020B0503020102020204" pitchFamily="34" charset="0"/>
              </a:rPr>
              <a:t> agencies, universities, and committees represented</a:t>
            </a:r>
          </a:p>
          <a:p>
            <a:pPr marL="285750" indent="-285750">
              <a:buFont typeface="Arial" panose="020B0604020202020204" pitchFamily="34" charset="0"/>
              <a:buChar char="•"/>
            </a:pPr>
            <a:r>
              <a:rPr lang="en-US" sz="2800" dirty="0" smtClean="0">
                <a:latin typeface="Franklin Gothic Book" panose="020B0503020102020204" pitchFamily="34" charset="0"/>
              </a:rPr>
              <a:t>Some agencies include sub-agencies, divisions, and offices</a:t>
            </a:r>
          </a:p>
          <a:p>
            <a:pPr marL="285750" indent="-285750">
              <a:buFont typeface="Arial" panose="020B0604020202020204" pitchFamily="34" charset="0"/>
              <a:buChar char="•"/>
            </a:pPr>
            <a:r>
              <a:rPr lang="en-US" sz="2800" dirty="0">
                <a:solidFill>
                  <a:srgbClr val="005395"/>
                </a:solidFill>
                <a:latin typeface="Franklin Gothic Book" panose="020B0503020102020204" pitchFamily="34" charset="0"/>
              </a:rPr>
              <a:t>Over 27,500</a:t>
            </a:r>
            <a:r>
              <a:rPr lang="en-US" sz="2800" dirty="0">
                <a:latin typeface="Franklin Gothic Book" panose="020B0503020102020204" pitchFamily="34" charset="0"/>
              </a:rPr>
              <a:t> documents currently </a:t>
            </a:r>
            <a:r>
              <a:rPr lang="en-US" sz="2800" dirty="0" smtClean="0">
                <a:latin typeface="Franklin Gothic Book" panose="020B0503020102020204" pitchFamily="34" charset="0"/>
              </a:rPr>
              <a:t>available, and growing</a:t>
            </a:r>
          </a:p>
          <a:p>
            <a:pPr marL="285750" indent="-285750">
              <a:buFont typeface="Arial" panose="020B0604020202020204" pitchFamily="34" charset="0"/>
              <a:buChar char="•"/>
            </a:pPr>
            <a:r>
              <a:rPr lang="en-US" sz="2800" dirty="0" smtClean="0">
                <a:latin typeface="Franklin Gothic Book" panose="020B0503020102020204" pitchFamily="34" charset="0"/>
              </a:rPr>
              <a:t>Provides accessibility &amp; preservation </a:t>
            </a:r>
          </a:p>
          <a:p>
            <a:pPr marL="28575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21976990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58347"/>
            <a:ext cx="10515600" cy="1742302"/>
          </a:xfrm>
        </p:spPr>
        <p:txBody>
          <a:bodyPr>
            <a:noAutofit/>
          </a:bodyPr>
          <a:lstStyle/>
          <a:p>
            <a:r>
              <a:rPr lang="en-US" b="1" dirty="0" smtClean="0">
                <a:latin typeface="Century Gothic" panose="020B0502020202020204" pitchFamily="34" charset="0"/>
              </a:rPr>
              <a:t/>
            </a:r>
            <a:br>
              <a:rPr lang="en-US" b="1" dirty="0" smtClean="0">
                <a:latin typeface="Century Gothic" panose="020B0502020202020204" pitchFamily="34" charset="0"/>
              </a:rPr>
            </a:br>
            <a:r>
              <a:rPr lang="en-US" sz="4200" b="1" u="sng" dirty="0" smtClean="0">
                <a:solidFill>
                  <a:srgbClr val="005395"/>
                </a:solidFill>
                <a:latin typeface="Century Gothic" panose="020B0502020202020204" pitchFamily="34" charset="0"/>
              </a:rPr>
              <a:t>How </a:t>
            </a:r>
            <a:r>
              <a:rPr lang="en-US" sz="4200" b="1" u="sng" dirty="0">
                <a:solidFill>
                  <a:srgbClr val="005395"/>
                </a:solidFill>
                <a:latin typeface="Century Gothic" panose="020B0502020202020204" pitchFamily="34" charset="0"/>
              </a:rPr>
              <a:t>d</a:t>
            </a:r>
            <a:r>
              <a:rPr lang="en-US" sz="4200" b="1" u="sng" dirty="0" smtClean="0">
                <a:solidFill>
                  <a:srgbClr val="005395"/>
                </a:solidFill>
                <a:latin typeface="Century Gothic" panose="020B0502020202020204" pitchFamily="34" charset="0"/>
              </a:rPr>
              <a:t>o </a:t>
            </a:r>
            <a:r>
              <a:rPr lang="en-US" sz="4200" b="1" u="sng" dirty="0">
                <a:solidFill>
                  <a:srgbClr val="005395"/>
                </a:solidFill>
                <a:latin typeface="Century Gothic" panose="020B0502020202020204" pitchFamily="34" charset="0"/>
              </a:rPr>
              <a:t>W</a:t>
            </a:r>
            <a:r>
              <a:rPr lang="en-US" sz="4200" b="1" u="sng" dirty="0" smtClean="0">
                <a:solidFill>
                  <a:srgbClr val="005395"/>
                </a:solidFill>
                <a:latin typeface="Century Gothic" panose="020B0502020202020204" pitchFamily="34" charset="0"/>
              </a:rPr>
              <a:t>e </a:t>
            </a:r>
            <a:r>
              <a:rPr lang="en-US" sz="4200" b="1" u="sng" dirty="0">
                <a:solidFill>
                  <a:srgbClr val="005395"/>
                </a:solidFill>
                <a:latin typeface="Century Gothic" panose="020B0502020202020204" pitchFamily="34" charset="0"/>
              </a:rPr>
              <a:t>O</a:t>
            </a:r>
            <a:r>
              <a:rPr lang="en-US" sz="4200" b="1" u="sng" dirty="0" smtClean="0">
                <a:solidFill>
                  <a:srgbClr val="005395"/>
                </a:solidFill>
                <a:latin typeface="Century Gothic" panose="020B0502020202020204" pitchFamily="34" charset="0"/>
              </a:rPr>
              <a:t>btain </a:t>
            </a:r>
            <a:r>
              <a:rPr lang="en-US" sz="4200" b="1" u="sng" dirty="0">
                <a:solidFill>
                  <a:srgbClr val="005395"/>
                </a:solidFill>
                <a:latin typeface="Century Gothic" panose="020B0502020202020204" pitchFamily="34" charset="0"/>
              </a:rPr>
              <a:t>S</a:t>
            </a:r>
            <a:r>
              <a:rPr lang="en-US" sz="4200" b="1" u="sng" dirty="0" smtClean="0">
                <a:solidFill>
                  <a:srgbClr val="005395"/>
                </a:solidFill>
                <a:latin typeface="Century Gothic" panose="020B0502020202020204" pitchFamily="34" charset="0"/>
              </a:rPr>
              <a:t>tate </a:t>
            </a:r>
            <a:r>
              <a:rPr lang="en-US" sz="4200" b="1" u="sng" dirty="0">
                <a:solidFill>
                  <a:srgbClr val="005395"/>
                </a:solidFill>
                <a:latin typeface="Century Gothic" panose="020B0502020202020204" pitchFamily="34" charset="0"/>
              </a:rPr>
              <a:t>D</a:t>
            </a:r>
            <a:r>
              <a:rPr lang="en-US" sz="4200" b="1" u="sng" dirty="0" smtClean="0">
                <a:solidFill>
                  <a:srgbClr val="005395"/>
                </a:solidFill>
                <a:latin typeface="Century Gothic" panose="020B0502020202020204" pitchFamily="34" charset="0"/>
              </a:rPr>
              <a:t>ocuments</a:t>
            </a:r>
            <a:r>
              <a:rPr lang="en-US" sz="4200" b="1" u="sng" dirty="0">
                <a:solidFill>
                  <a:srgbClr val="005395"/>
                </a:solidFill>
                <a:latin typeface="Century Gothic" panose="020B0502020202020204" pitchFamily="34" charset="0"/>
              </a:rPr>
              <a:t>?</a:t>
            </a:r>
            <a:r>
              <a:rPr lang="en-US" b="1" dirty="0">
                <a:latin typeface="Century Gothic" panose="020B0502020202020204" pitchFamily="34" charset="0"/>
              </a:rPr>
              <a:t/>
            </a:r>
            <a:br>
              <a:rPr lang="en-US" b="1" dirty="0">
                <a:latin typeface="Century Gothic" panose="020B0502020202020204" pitchFamily="34" charset="0"/>
              </a:rPr>
            </a:br>
            <a:endParaRPr lang="en-US" b="1" dirty="0">
              <a:latin typeface="Century Gothic" panose="020B0502020202020204" pitchFamily="34" charset="0"/>
            </a:endParaRPr>
          </a:p>
        </p:txBody>
      </p:sp>
      <p:sp>
        <p:nvSpPr>
          <p:cNvPr id="3" name="Content Placeholder 2"/>
          <p:cNvSpPr>
            <a:spLocks noGrp="1"/>
          </p:cNvSpPr>
          <p:nvPr>
            <p:ph idx="1"/>
          </p:nvPr>
        </p:nvSpPr>
        <p:spPr>
          <a:xfrm>
            <a:off x="838200" y="1989438"/>
            <a:ext cx="10515600" cy="3855308"/>
          </a:xfrm>
        </p:spPr>
        <p:txBody>
          <a:bodyPr>
            <a:normAutofit/>
          </a:bodyPr>
          <a:lstStyle/>
          <a:p>
            <a:r>
              <a:rPr lang="en-US" dirty="0" smtClean="0">
                <a:latin typeface="Franklin Gothic Book" panose="020B0503020102020204" pitchFamily="34" charset="0"/>
              </a:rPr>
              <a:t>We order </a:t>
            </a:r>
            <a:r>
              <a:rPr lang="en-US" dirty="0">
                <a:latin typeface="Franklin Gothic Book" panose="020B0503020102020204" pitchFamily="34" charset="0"/>
              </a:rPr>
              <a:t>documents </a:t>
            </a:r>
            <a:r>
              <a:rPr lang="en-US" dirty="0" smtClean="0">
                <a:latin typeface="Franklin Gothic Book" panose="020B0503020102020204" pitchFamily="34" charset="0"/>
              </a:rPr>
              <a:t>annually from </a:t>
            </a:r>
            <a:r>
              <a:rPr lang="en-US" dirty="0">
                <a:latin typeface="Franklin Gothic Book" panose="020B0503020102020204" pitchFamily="34" charset="0"/>
              </a:rPr>
              <a:t>the state legislature, search agency </a:t>
            </a:r>
            <a:r>
              <a:rPr lang="en-US" dirty="0" smtClean="0">
                <a:latin typeface="Franklin Gothic Book" panose="020B0503020102020204" pitchFamily="34" charset="0"/>
              </a:rPr>
              <a:t>websites for publications, </a:t>
            </a:r>
            <a:r>
              <a:rPr lang="en-US" dirty="0">
                <a:latin typeface="Franklin Gothic Book" panose="020B0503020102020204" pitchFamily="34" charset="0"/>
              </a:rPr>
              <a:t>acquire documents mentioned in news reports, and subscribe to agency </a:t>
            </a:r>
            <a:r>
              <a:rPr lang="en-US" dirty="0" smtClean="0">
                <a:latin typeface="Franklin Gothic Book" panose="020B0503020102020204" pitchFamily="34" charset="0"/>
              </a:rPr>
              <a:t>newsletters and e-mail </a:t>
            </a:r>
            <a:r>
              <a:rPr lang="en-US" dirty="0">
                <a:latin typeface="Franklin Gothic Book" panose="020B0503020102020204" pitchFamily="34" charset="0"/>
              </a:rPr>
              <a:t>lists</a:t>
            </a:r>
            <a:r>
              <a:rPr lang="en-US" dirty="0" smtClean="0">
                <a:latin typeface="Franklin Gothic Book" panose="020B0503020102020204" pitchFamily="34" charset="0"/>
              </a:rPr>
              <a:t>.</a:t>
            </a:r>
          </a:p>
          <a:p>
            <a:r>
              <a:rPr lang="en-US" dirty="0" smtClean="0">
                <a:latin typeface="Franklin Gothic Book" panose="020B0503020102020204" pitchFamily="34" charset="0"/>
              </a:rPr>
              <a:t>Agencies routinely provide </a:t>
            </a:r>
            <a:r>
              <a:rPr lang="en-US" dirty="0">
                <a:latin typeface="Franklin Gothic Book" panose="020B0503020102020204" pitchFamily="34" charset="0"/>
              </a:rPr>
              <a:t>us with </a:t>
            </a:r>
            <a:r>
              <a:rPr lang="en-US" dirty="0" smtClean="0">
                <a:latin typeface="Franklin Gothic Book" panose="020B0503020102020204" pitchFamily="34" charset="0"/>
              </a:rPr>
              <a:t>printed publications through mail, drop off, pick-up.</a:t>
            </a:r>
            <a:endParaRPr lang="en-US" dirty="0">
              <a:latin typeface="Franklin Gothic Book" panose="020B0503020102020204" pitchFamily="34" charset="0"/>
            </a:endParaRPr>
          </a:p>
          <a:p>
            <a:r>
              <a:rPr lang="en-US" dirty="0" smtClean="0">
                <a:latin typeface="Franklin Gothic Book" panose="020B0503020102020204" pitchFamily="34" charset="0"/>
              </a:rPr>
              <a:t>Agencies send electronic publications to our documents email: </a:t>
            </a:r>
            <a:r>
              <a:rPr lang="en-US" dirty="0" smtClean="0">
                <a:latin typeface="Franklin Gothic Book" panose="020B0503020102020204" pitchFamily="34" charset="0"/>
                <a:hlinkClick r:id="rId3"/>
              </a:rPr>
              <a:t>statedocuments@statelibrary.sc.gov</a:t>
            </a:r>
            <a:r>
              <a:rPr lang="en-US" dirty="0" smtClean="0">
                <a:latin typeface="Franklin Gothic Book" panose="020B0503020102020204" pitchFamily="34" charset="0"/>
              </a:rPr>
              <a:t> </a:t>
            </a:r>
          </a:p>
          <a:p>
            <a:r>
              <a:rPr lang="en-US" dirty="0" smtClean="0">
                <a:latin typeface="Franklin Gothic Book" panose="020B0503020102020204" pitchFamily="34" charset="0"/>
              </a:rPr>
              <a:t>Archive-It web crawler. </a:t>
            </a:r>
          </a:p>
          <a:p>
            <a:pPr marL="0" indent="0">
              <a:buNone/>
            </a:pPr>
            <a:endParaRPr lang="en-US" sz="2600" dirty="0" smtClean="0">
              <a:latin typeface="Franklin Gothic Book" panose="020B0503020102020204" pitchFamily="34" charset="0"/>
            </a:endParaRPr>
          </a:p>
          <a:p>
            <a:pPr marL="0" indent="0">
              <a:buNone/>
            </a:pPr>
            <a:endParaRPr lang="en-US" dirty="0">
              <a:latin typeface="Franklin Gothic Book" panose="020B0503020102020204" pitchFamily="34" charset="0"/>
            </a:endParaRPr>
          </a:p>
        </p:txBody>
      </p:sp>
      <p:sp>
        <p:nvSpPr>
          <p:cNvPr id="6" name="Rectangle 5"/>
          <p:cNvSpPr/>
          <p:nvPr/>
        </p:nvSpPr>
        <p:spPr>
          <a:xfrm>
            <a:off x="0" y="6751320"/>
            <a:ext cx="12192000" cy="106680"/>
          </a:xfrm>
          <a:prstGeom prst="rect">
            <a:avLst/>
          </a:prstGeom>
          <a:solidFill>
            <a:srgbClr val="0053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7" name="Rectangle 6"/>
          <p:cNvSpPr/>
          <p:nvPr/>
        </p:nvSpPr>
        <p:spPr>
          <a:xfrm>
            <a:off x="-6626" y="6654253"/>
            <a:ext cx="12192000" cy="45719"/>
          </a:xfrm>
          <a:prstGeom prst="rect">
            <a:avLst/>
          </a:prstGeom>
          <a:solidFill>
            <a:srgbClr val="CBB677"/>
          </a:solidFill>
          <a:ln w="9525" cmpd="sng">
            <a:solidFill>
              <a:srgbClr val="CBB6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Tree>
    <p:extLst>
      <p:ext uri="{BB962C8B-B14F-4D97-AF65-F5344CB8AC3E}">
        <p14:creationId xmlns:p14="http://schemas.microsoft.com/office/powerpoint/2010/main" val="37983673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b="1" u="sng" dirty="0" smtClean="0">
                <a:solidFill>
                  <a:srgbClr val="005395"/>
                </a:solidFill>
                <a:latin typeface="Century Gothic" panose="020B0502020202020204" pitchFamily="34" charset="0"/>
              </a:rPr>
              <a:t>When/How to Send Us Your Documents</a:t>
            </a:r>
            <a:endParaRPr lang="en-US" sz="4200" b="1" u="sng" dirty="0">
              <a:solidFill>
                <a:srgbClr val="005395"/>
              </a:solidFill>
              <a:latin typeface="Century Gothic" panose="020B0502020202020204" pitchFamily="34" charset="0"/>
            </a:endParaRPr>
          </a:p>
        </p:txBody>
      </p:sp>
      <p:sp>
        <p:nvSpPr>
          <p:cNvPr id="3" name="Content Placeholder 2"/>
          <p:cNvSpPr>
            <a:spLocks noGrp="1"/>
          </p:cNvSpPr>
          <p:nvPr>
            <p:ph idx="1"/>
          </p:nvPr>
        </p:nvSpPr>
        <p:spPr>
          <a:xfrm>
            <a:off x="838200" y="1690688"/>
            <a:ext cx="10515600" cy="4108831"/>
          </a:xfrm>
        </p:spPr>
        <p:txBody>
          <a:bodyPr>
            <a:normAutofit fontScale="92500" lnSpcReduction="20000"/>
          </a:bodyPr>
          <a:lstStyle/>
          <a:p>
            <a:pPr marL="0" indent="0">
              <a:buNone/>
            </a:pPr>
            <a:r>
              <a:rPr lang="en-US" sz="3500" dirty="0" smtClean="0">
                <a:latin typeface="Franklin Gothic Book" panose="020B0503020102020204" pitchFamily="34" charset="0"/>
              </a:rPr>
              <a:t>When:  </a:t>
            </a:r>
          </a:p>
          <a:p>
            <a:pPr lvl="1"/>
            <a:r>
              <a:rPr lang="en-US" sz="3000" dirty="0" smtClean="0">
                <a:latin typeface="Franklin Gothic Book" panose="020B0503020102020204" pitchFamily="34" charset="0"/>
              </a:rPr>
              <a:t>Yearly, </a:t>
            </a:r>
            <a:r>
              <a:rPr lang="en-US" sz="3000" b="1" dirty="0" smtClean="0">
                <a:latin typeface="Franklin Gothic Book" panose="020B0503020102020204" pitchFamily="34" charset="0"/>
              </a:rPr>
              <a:t>quarterly</a:t>
            </a:r>
            <a:r>
              <a:rPr lang="en-US" sz="3000" dirty="0" smtClean="0">
                <a:latin typeface="Franklin Gothic Book" panose="020B0503020102020204" pitchFamily="34" charset="0"/>
              </a:rPr>
              <a:t>, </a:t>
            </a:r>
            <a:r>
              <a:rPr lang="en-US" sz="3000" b="1" dirty="0" smtClean="0">
                <a:latin typeface="Franklin Gothic Book" panose="020B0503020102020204" pitchFamily="34" charset="0"/>
              </a:rPr>
              <a:t>monthly</a:t>
            </a:r>
            <a:r>
              <a:rPr lang="en-US" sz="3000" dirty="0" smtClean="0">
                <a:latin typeface="Franklin Gothic Book" panose="020B0503020102020204" pitchFamily="34" charset="0"/>
              </a:rPr>
              <a:t>, or anytime! Process is each agency’s decision.</a:t>
            </a:r>
          </a:p>
          <a:p>
            <a:pPr lvl="2">
              <a:buFont typeface="Courier New" panose="02070309020205020404" pitchFamily="49" charset="0"/>
              <a:buChar char="o"/>
            </a:pPr>
            <a:r>
              <a:rPr lang="en-US" sz="2600" dirty="0" smtClean="0">
                <a:latin typeface="Franklin Gothic Book" panose="020B0503020102020204" pitchFamily="34" charset="0"/>
              </a:rPr>
              <a:t>Print items are sent out to 11 depository libraries quarterly</a:t>
            </a:r>
          </a:p>
          <a:p>
            <a:pPr lvl="2">
              <a:buFont typeface="Courier New" panose="02070309020205020404" pitchFamily="49" charset="0"/>
              <a:buChar char="o"/>
            </a:pPr>
            <a:r>
              <a:rPr lang="en-US" sz="2600" dirty="0" smtClean="0">
                <a:latin typeface="Franklin Gothic Book" panose="020B0503020102020204" pitchFamily="34" charset="0"/>
              </a:rPr>
              <a:t>Digital items are shared with depository libraries monthly</a:t>
            </a:r>
          </a:p>
          <a:p>
            <a:pPr marL="0" indent="0">
              <a:buNone/>
            </a:pPr>
            <a:r>
              <a:rPr lang="en-US" sz="3500" dirty="0" smtClean="0">
                <a:latin typeface="Franklin Gothic Book" panose="020B0503020102020204" pitchFamily="34" charset="0"/>
              </a:rPr>
              <a:t>How: </a:t>
            </a:r>
          </a:p>
          <a:p>
            <a:pPr lvl="1"/>
            <a:r>
              <a:rPr lang="en-US" sz="3000" dirty="0" smtClean="0">
                <a:latin typeface="Franklin Gothic Book" panose="020B0503020102020204" pitchFamily="34" charset="0"/>
              </a:rPr>
              <a:t>Ship/Deliver printed items to: </a:t>
            </a:r>
            <a:r>
              <a:rPr lang="en-US" sz="3000" dirty="0" smtClean="0">
                <a:solidFill>
                  <a:srgbClr val="005395"/>
                </a:solidFill>
                <a:latin typeface="Franklin Gothic Book" panose="020B0503020102020204" pitchFamily="34" charset="0"/>
              </a:rPr>
              <a:t>1500 Senate Street, Columbia, SC 29201</a:t>
            </a:r>
          </a:p>
          <a:p>
            <a:pPr lvl="1"/>
            <a:r>
              <a:rPr lang="en-US" sz="3000" dirty="0">
                <a:latin typeface="Franklin Gothic Book" panose="020B0503020102020204" pitchFamily="34" charset="0"/>
              </a:rPr>
              <a:t>Email digital items to us in PDF format at: </a:t>
            </a:r>
            <a:r>
              <a:rPr lang="en-US" sz="3000" dirty="0">
                <a:latin typeface="Franklin Gothic Book" panose="020B0503020102020204" pitchFamily="34" charset="0"/>
                <a:hlinkClick r:id="rId3"/>
              </a:rPr>
              <a:t>statedocuments@statelibrary.sc.gov</a:t>
            </a:r>
            <a:endParaRPr lang="en-US" sz="3000" dirty="0">
              <a:latin typeface="Franklin Gothic Book" panose="020B0503020102020204" pitchFamily="34" charset="0"/>
            </a:endParaRPr>
          </a:p>
          <a:p>
            <a:pPr lvl="1"/>
            <a:r>
              <a:rPr lang="en-US" sz="3000" dirty="0" smtClean="0">
                <a:latin typeface="Franklin Gothic Book" panose="020B0503020102020204" pitchFamily="34" charset="0"/>
              </a:rPr>
              <a:t>We can pick up printed items locally: (call or email us)</a:t>
            </a:r>
          </a:p>
          <a:p>
            <a:endParaRPr lang="en-US" dirty="0" smtClean="0">
              <a:latin typeface="Franklin Gothic Book" panose="020B0503020102020204" pitchFamily="34" charset="0"/>
            </a:endParaRPr>
          </a:p>
          <a:p>
            <a:pPr marL="457200" lvl="1" indent="0">
              <a:buNone/>
            </a:pPr>
            <a:endParaRPr lang="en-US" dirty="0">
              <a:latin typeface="Franklin Gothic Book" panose="020B0503020102020204" pitchFamily="34" charset="0"/>
            </a:endParaRPr>
          </a:p>
        </p:txBody>
      </p:sp>
      <p:sp>
        <p:nvSpPr>
          <p:cNvPr id="4" name="Rectangle 3"/>
          <p:cNvSpPr/>
          <p:nvPr/>
        </p:nvSpPr>
        <p:spPr>
          <a:xfrm>
            <a:off x="-6626" y="6654253"/>
            <a:ext cx="12192000" cy="45719"/>
          </a:xfrm>
          <a:prstGeom prst="rect">
            <a:avLst/>
          </a:prstGeom>
          <a:solidFill>
            <a:srgbClr val="CBB677"/>
          </a:solidFill>
          <a:ln w="9525" cmpd="sng">
            <a:solidFill>
              <a:srgbClr val="CBB6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5" name="Rectangle 4"/>
          <p:cNvSpPr/>
          <p:nvPr/>
        </p:nvSpPr>
        <p:spPr>
          <a:xfrm>
            <a:off x="0" y="6751320"/>
            <a:ext cx="12192000" cy="106680"/>
          </a:xfrm>
          <a:prstGeom prst="rect">
            <a:avLst/>
          </a:prstGeom>
          <a:solidFill>
            <a:srgbClr val="0053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Tree>
    <p:extLst>
      <p:ext uri="{BB962C8B-B14F-4D97-AF65-F5344CB8AC3E}">
        <p14:creationId xmlns:p14="http://schemas.microsoft.com/office/powerpoint/2010/main" val="2828951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solidFill>
                  <a:srgbClr val="005395"/>
                </a:solidFill>
                <a:latin typeface="Century Gothic" panose="020B0502020202020204" pitchFamily="34" charset="0"/>
              </a:rPr>
              <a:t>Exceptions to the “15 </a:t>
            </a:r>
            <a:r>
              <a:rPr lang="en-US" b="1" u="sng" dirty="0">
                <a:solidFill>
                  <a:srgbClr val="005395"/>
                </a:solidFill>
                <a:latin typeface="Century Gothic" panose="020B0502020202020204" pitchFamily="34" charset="0"/>
              </a:rPr>
              <a:t>C</a:t>
            </a:r>
            <a:r>
              <a:rPr lang="en-US" b="1" u="sng" dirty="0" smtClean="0">
                <a:solidFill>
                  <a:srgbClr val="005395"/>
                </a:solidFill>
                <a:latin typeface="Century Gothic" panose="020B0502020202020204" pitchFamily="34" charset="0"/>
              </a:rPr>
              <a:t>opies” Rule</a:t>
            </a:r>
            <a:endParaRPr lang="en-US" b="1" u="sng" dirty="0">
              <a:solidFill>
                <a:srgbClr val="005395"/>
              </a:solidFill>
              <a:latin typeface="Century Gothic" panose="020B0502020202020204" pitchFamily="34" charset="0"/>
            </a:endParaRPr>
          </a:p>
        </p:txBody>
      </p:sp>
      <p:sp>
        <p:nvSpPr>
          <p:cNvPr id="3" name="Content Placeholder 2"/>
          <p:cNvSpPr>
            <a:spLocks noGrp="1"/>
          </p:cNvSpPr>
          <p:nvPr>
            <p:ph idx="1"/>
          </p:nvPr>
        </p:nvSpPr>
        <p:spPr>
          <a:xfrm>
            <a:off x="838200" y="1580827"/>
            <a:ext cx="10515600" cy="4757980"/>
          </a:xfrm>
        </p:spPr>
        <p:txBody>
          <a:bodyPr>
            <a:noAutofit/>
          </a:bodyPr>
          <a:lstStyle/>
          <a:p>
            <a:pPr marL="0" indent="0">
              <a:buNone/>
            </a:pPr>
            <a:r>
              <a:rPr lang="en-US" sz="2400" dirty="0" smtClean="0">
                <a:latin typeface="Franklin Gothic Book" panose="020B0503020102020204" pitchFamily="34" charset="0"/>
              </a:rPr>
              <a:t>If printed, “all state agencies, departments, and state-supported colleges and universities must provide at least fifteen copies” unless:</a:t>
            </a:r>
          </a:p>
          <a:p>
            <a:r>
              <a:rPr lang="en-US" sz="2400" dirty="0" smtClean="0">
                <a:latin typeface="Franklin Gothic Book" panose="020B0503020102020204" pitchFamily="34" charset="0"/>
              </a:rPr>
              <a:t>Ephemera</a:t>
            </a:r>
          </a:p>
          <a:p>
            <a:r>
              <a:rPr lang="en-US" sz="2400" dirty="0" smtClean="0">
                <a:latin typeface="Franklin Gothic Book" panose="020B0503020102020204" pitchFamily="34" charset="0"/>
              </a:rPr>
              <a:t>Less than ten copies printed</a:t>
            </a:r>
          </a:p>
          <a:p>
            <a:r>
              <a:rPr lang="en-US" sz="2400" dirty="0" smtClean="0">
                <a:latin typeface="Franklin Gothic Book" panose="020B0503020102020204" pitchFamily="34" charset="0"/>
              </a:rPr>
              <a:t>Waiver</a:t>
            </a:r>
          </a:p>
          <a:p>
            <a:pPr marL="0" indent="0">
              <a:buNone/>
            </a:pPr>
            <a:r>
              <a:rPr lang="en-US" sz="2400" dirty="0" smtClean="0">
                <a:latin typeface="Franklin Gothic Book" panose="020B0503020102020204" pitchFamily="34" charset="0"/>
              </a:rPr>
              <a:t>If publication is born-digital </a:t>
            </a:r>
            <a:r>
              <a:rPr lang="en-US" sz="2400" i="1" dirty="0" smtClean="0">
                <a:latin typeface="Franklin Gothic Book" panose="020B0503020102020204" pitchFamily="34" charset="0"/>
              </a:rPr>
              <a:t>and</a:t>
            </a:r>
            <a:r>
              <a:rPr lang="en-US" sz="2400" dirty="0" smtClean="0">
                <a:latin typeface="Franklin Gothic Book" panose="020B0503020102020204" pitchFamily="34" charset="0"/>
              </a:rPr>
              <a:t> printed, we request 3 copies for the for the State Library, unless:</a:t>
            </a:r>
          </a:p>
          <a:p>
            <a:r>
              <a:rPr lang="en-US" sz="2400" dirty="0" smtClean="0">
                <a:latin typeface="Franklin Gothic Book" panose="020B0503020102020204" pitchFamily="34" charset="0"/>
              </a:rPr>
              <a:t>Publication is of value to all depositories (request 15)</a:t>
            </a:r>
          </a:p>
          <a:p>
            <a:r>
              <a:rPr lang="en-US" sz="2400" dirty="0" smtClean="0">
                <a:latin typeface="Franklin Gothic Book" panose="020B0503020102020204" pitchFamily="34" charset="0"/>
              </a:rPr>
              <a:t>Limited printing budget (request 1)</a:t>
            </a:r>
          </a:p>
          <a:p>
            <a:r>
              <a:rPr lang="en-US" sz="2400" dirty="0" smtClean="0">
                <a:latin typeface="Franklin Gothic Book" panose="020B0503020102020204" pitchFamily="34" charset="0"/>
              </a:rPr>
              <a:t>Intended only for Committee (request electronic copy only)</a:t>
            </a:r>
          </a:p>
          <a:p>
            <a:r>
              <a:rPr lang="en-US" sz="2400" dirty="0" smtClean="0">
                <a:latin typeface="Franklin Gothic Book" panose="020B0503020102020204" pitchFamily="34" charset="0"/>
              </a:rPr>
              <a:t>For purchase publication (request 3)</a:t>
            </a:r>
            <a:endParaRPr lang="en-US" sz="2400" dirty="0">
              <a:latin typeface="Franklin Gothic Book" panose="020B0503020102020204" pitchFamily="34" charset="0"/>
            </a:endParaRPr>
          </a:p>
        </p:txBody>
      </p:sp>
      <p:sp>
        <p:nvSpPr>
          <p:cNvPr id="4" name="Rectangle 3"/>
          <p:cNvSpPr/>
          <p:nvPr/>
        </p:nvSpPr>
        <p:spPr>
          <a:xfrm>
            <a:off x="-6626" y="6654253"/>
            <a:ext cx="12192000" cy="45719"/>
          </a:xfrm>
          <a:prstGeom prst="rect">
            <a:avLst/>
          </a:prstGeom>
          <a:solidFill>
            <a:srgbClr val="CBB677"/>
          </a:solidFill>
          <a:ln w="9525" cmpd="sng">
            <a:solidFill>
              <a:srgbClr val="CBB6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5" name="Rectangle 4"/>
          <p:cNvSpPr/>
          <p:nvPr/>
        </p:nvSpPr>
        <p:spPr>
          <a:xfrm>
            <a:off x="0" y="6751320"/>
            <a:ext cx="12192000" cy="106680"/>
          </a:xfrm>
          <a:prstGeom prst="rect">
            <a:avLst/>
          </a:prstGeom>
          <a:solidFill>
            <a:srgbClr val="0053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Tree>
    <p:extLst>
      <p:ext uri="{BB962C8B-B14F-4D97-AF65-F5344CB8AC3E}">
        <p14:creationId xmlns:p14="http://schemas.microsoft.com/office/powerpoint/2010/main" val="1471613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b="1" u="sng" dirty="0" smtClean="0">
                <a:solidFill>
                  <a:srgbClr val="005395"/>
                </a:solidFill>
                <a:latin typeface="Century Gothic" panose="020B0502020202020204" pitchFamily="34" charset="0"/>
              </a:rPr>
              <a:t>If You Post It or Print It, We Get It!</a:t>
            </a:r>
            <a:endParaRPr lang="en-US" sz="4200" b="1" u="sng" dirty="0">
              <a:solidFill>
                <a:srgbClr val="005395"/>
              </a:solidFill>
              <a:latin typeface="Century Gothic" panose="020B0502020202020204" pitchFamily="34" charset="0"/>
            </a:endParaRPr>
          </a:p>
        </p:txBody>
      </p:sp>
      <p:sp>
        <p:nvSpPr>
          <p:cNvPr id="3" name="Content Placeholder 2"/>
          <p:cNvSpPr>
            <a:spLocks noGrp="1"/>
          </p:cNvSpPr>
          <p:nvPr>
            <p:ph idx="1"/>
          </p:nvPr>
        </p:nvSpPr>
        <p:spPr/>
        <p:txBody>
          <a:bodyPr/>
          <a:lstStyle/>
          <a:p>
            <a:r>
              <a:rPr lang="en-US" dirty="0">
                <a:latin typeface="Franklin Gothic Book" panose="020B0503020102020204" pitchFamily="34" charset="0"/>
              </a:rPr>
              <a:t>If printed with intention to </a:t>
            </a:r>
            <a:r>
              <a:rPr lang="en-US" dirty="0" smtClean="0">
                <a:latin typeface="Franklin Gothic Book" panose="020B0503020102020204" pitchFamily="34" charset="0"/>
              </a:rPr>
              <a:t>distribute: public documents, </a:t>
            </a:r>
            <a:r>
              <a:rPr lang="en-US" dirty="0">
                <a:latin typeface="Franklin Gothic Book" panose="020B0503020102020204" pitchFamily="34" charset="0"/>
              </a:rPr>
              <a:t>not internal procedures, </a:t>
            </a:r>
            <a:r>
              <a:rPr lang="en-US" dirty="0" smtClean="0">
                <a:latin typeface="Franklin Gothic Book" panose="020B0503020102020204" pitchFamily="34" charset="0"/>
              </a:rPr>
              <a:t>guidelines, correspondence</a:t>
            </a:r>
          </a:p>
          <a:p>
            <a:r>
              <a:rPr lang="en-US" dirty="0">
                <a:latin typeface="Franklin Gothic Book" panose="020B0503020102020204" pitchFamily="34" charset="0"/>
              </a:rPr>
              <a:t>15 printed copies, mail, pick-up, or drop off: </a:t>
            </a:r>
            <a:r>
              <a:rPr lang="en-US" dirty="0" smtClean="0">
                <a:solidFill>
                  <a:srgbClr val="005395"/>
                </a:solidFill>
                <a:latin typeface="Franklin Gothic Book" panose="020B0503020102020204" pitchFamily="34" charset="0"/>
              </a:rPr>
              <a:t>1500 Senate Street, Columbia, SC  29201</a:t>
            </a:r>
          </a:p>
          <a:p>
            <a:r>
              <a:rPr lang="en-US" dirty="0" smtClean="0">
                <a:latin typeface="Franklin Gothic Book" panose="020B0503020102020204" pitchFamily="34" charset="0"/>
              </a:rPr>
              <a:t>If you post on your web site (not social media, internal newsletter email, press releases, etc.) </a:t>
            </a:r>
          </a:p>
          <a:p>
            <a:r>
              <a:rPr lang="en-US" dirty="0" smtClean="0">
                <a:latin typeface="Franklin Gothic Book" panose="020B0503020102020204" pitchFamily="34" charset="0"/>
              </a:rPr>
              <a:t>PDF file to </a:t>
            </a:r>
            <a:r>
              <a:rPr lang="en-US" dirty="0" smtClean="0">
                <a:latin typeface="Franklin Gothic Book" panose="020B0503020102020204" pitchFamily="34" charset="0"/>
                <a:hlinkClick r:id="rId3"/>
              </a:rPr>
              <a:t>statedocuments@statelibrary.sc.gov</a:t>
            </a:r>
            <a:endParaRPr lang="en-US" dirty="0" smtClean="0">
              <a:latin typeface="Franklin Gothic Book" panose="020B0503020102020204" pitchFamily="34" charset="0"/>
            </a:endParaRPr>
          </a:p>
          <a:p>
            <a:r>
              <a:rPr lang="en-US" dirty="0" smtClean="0">
                <a:latin typeface="Franklin Gothic Book" panose="020B0503020102020204" pitchFamily="34" charset="0"/>
              </a:rPr>
              <a:t>Electronic copies are distributed to depositories by us through email</a:t>
            </a:r>
            <a:endParaRPr lang="en-US" dirty="0">
              <a:latin typeface="Franklin Gothic Book" panose="020B0503020102020204" pitchFamily="34" charset="0"/>
            </a:endParaRPr>
          </a:p>
        </p:txBody>
      </p:sp>
      <p:sp>
        <p:nvSpPr>
          <p:cNvPr id="4" name="Rectangle 3"/>
          <p:cNvSpPr/>
          <p:nvPr/>
        </p:nvSpPr>
        <p:spPr>
          <a:xfrm>
            <a:off x="-6626" y="6654253"/>
            <a:ext cx="12192000" cy="45719"/>
          </a:xfrm>
          <a:prstGeom prst="rect">
            <a:avLst/>
          </a:prstGeom>
          <a:solidFill>
            <a:srgbClr val="CBB677"/>
          </a:solidFill>
          <a:ln w="9525" cmpd="sng">
            <a:solidFill>
              <a:srgbClr val="CBB6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5" name="Rectangle 4"/>
          <p:cNvSpPr/>
          <p:nvPr/>
        </p:nvSpPr>
        <p:spPr>
          <a:xfrm>
            <a:off x="0" y="6751320"/>
            <a:ext cx="12192000" cy="106680"/>
          </a:xfrm>
          <a:prstGeom prst="rect">
            <a:avLst/>
          </a:prstGeom>
          <a:solidFill>
            <a:srgbClr val="0053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Tree>
    <p:extLst>
      <p:ext uri="{BB962C8B-B14F-4D97-AF65-F5344CB8AC3E}">
        <p14:creationId xmlns:p14="http://schemas.microsoft.com/office/powerpoint/2010/main" val="3372262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26" y="6654253"/>
            <a:ext cx="12192000" cy="45719"/>
          </a:xfrm>
          <a:prstGeom prst="rect">
            <a:avLst/>
          </a:prstGeom>
          <a:solidFill>
            <a:srgbClr val="CBB677"/>
          </a:solidFill>
          <a:ln w="9525" cmpd="sng">
            <a:solidFill>
              <a:srgbClr val="CBB6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6" name="Rectangle 5"/>
          <p:cNvSpPr/>
          <p:nvPr/>
        </p:nvSpPr>
        <p:spPr>
          <a:xfrm>
            <a:off x="0" y="6751320"/>
            <a:ext cx="12192000" cy="106680"/>
          </a:xfrm>
          <a:prstGeom prst="rect">
            <a:avLst/>
          </a:prstGeom>
          <a:solidFill>
            <a:srgbClr val="0053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9" name="Picture 8"/>
          <p:cNvPicPr>
            <a:picLocks noChangeAspect="1"/>
          </p:cNvPicPr>
          <p:nvPr/>
        </p:nvPicPr>
        <p:blipFill>
          <a:blip r:embed="rId3"/>
          <a:stretch>
            <a:fillRect/>
          </a:stretch>
        </p:blipFill>
        <p:spPr>
          <a:xfrm>
            <a:off x="283464" y="2730130"/>
            <a:ext cx="5522099" cy="3016156"/>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9374" y="2090929"/>
            <a:ext cx="5753229" cy="4294558"/>
          </a:xfrm>
          <a:prstGeom prst="rect">
            <a:avLst/>
          </a:prstGeom>
        </p:spPr>
      </p:pic>
      <p:sp>
        <p:nvSpPr>
          <p:cNvPr id="14" name="Rectangle 13"/>
          <p:cNvSpPr/>
          <p:nvPr/>
        </p:nvSpPr>
        <p:spPr>
          <a:xfrm>
            <a:off x="557784" y="214436"/>
            <a:ext cx="8211312" cy="1938992"/>
          </a:xfrm>
          <a:prstGeom prst="rect">
            <a:avLst/>
          </a:prstGeom>
        </p:spPr>
        <p:txBody>
          <a:bodyPr wrap="square">
            <a:spAutoFit/>
          </a:bodyPr>
          <a:lstStyle/>
          <a:p>
            <a:r>
              <a:rPr lang="en-US" sz="3600" dirty="0">
                <a:solidFill>
                  <a:prstClr val="black"/>
                </a:solidFill>
                <a:latin typeface="Century Gothic" panose="020B0502020202020204" pitchFamily="34" charset="0"/>
                <a:ea typeface="+mj-ea"/>
                <a:cs typeface="+mj-cs"/>
              </a:rPr>
              <a:t/>
            </a:r>
            <a:br>
              <a:rPr lang="en-US" sz="3600" dirty="0">
                <a:solidFill>
                  <a:prstClr val="black"/>
                </a:solidFill>
                <a:latin typeface="Century Gothic" panose="020B0502020202020204" pitchFamily="34" charset="0"/>
                <a:ea typeface="+mj-ea"/>
                <a:cs typeface="+mj-cs"/>
              </a:rPr>
            </a:br>
            <a:r>
              <a:rPr lang="en-US" sz="4200" b="1" u="sng" dirty="0">
                <a:solidFill>
                  <a:srgbClr val="005395"/>
                </a:solidFill>
                <a:latin typeface="Century Gothic" panose="020B0502020202020204" pitchFamily="34" charset="0"/>
                <a:ea typeface="+mj-ea"/>
                <a:cs typeface="+mj-cs"/>
              </a:rPr>
              <a:t>Notable State Documents </a:t>
            </a:r>
            <a:r>
              <a:rPr lang="en-US" sz="4200" b="1" u="sng" dirty="0" smtClean="0">
                <a:solidFill>
                  <a:srgbClr val="005395"/>
                </a:solidFill>
                <a:latin typeface="Century Gothic" panose="020B0502020202020204" pitchFamily="34" charset="0"/>
                <a:ea typeface="+mj-ea"/>
                <a:cs typeface="+mj-cs"/>
              </a:rPr>
              <a:t>Awards Program</a:t>
            </a:r>
            <a:endParaRPr lang="en-US" dirty="0"/>
          </a:p>
        </p:txBody>
      </p:sp>
    </p:spTree>
    <p:extLst>
      <p:ext uri="{BB962C8B-B14F-4D97-AF65-F5344CB8AC3E}">
        <p14:creationId xmlns:p14="http://schemas.microsoft.com/office/powerpoint/2010/main" val="27393589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521019"/>
            <a:ext cx="6900194" cy="1719430"/>
          </a:xfrm>
        </p:spPr>
        <p:txBody>
          <a:bodyPr>
            <a:noAutofit/>
          </a:bodyPr>
          <a:lstStyle/>
          <a:p>
            <a:r>
              <a:rPr lang="en-US" sz="3600" dirty="0" smtClean="0">
                <a:latin typeface="Century Gothic" panose="020B0502020202020204" pitchFamily="34" charset="0"/>
              </a:rPr>
              <a:t/>
            </a:r>
            <a:br>
              <a:rPr lang="en-US" sz="3600" dirty="0" smtClean="0">
                <a:latin typeface="Century Gothic" panose="020B0502020202020204" pitchFamily="34" charset="0"/>
              </a:rPr>
            </a:br>
            <a:r>
              <a:rPr lang="en-US" sz="4200" b="1" u="sng" dirty="0" smtClean="0">
                <a:solidFill>
                  <a:srgbClr val="005395"/>
                </a:solidFill>
                <a:latin typeface="Century Gothic" panose="020B0502020202020204" pitchFamily="34" charset="0"/>
              </a:rPr>
              <a:t>Notable State Documents Awards Program</a:t>
            </a:r>
            <a:endParaRPr lang="en-US" sz="4200" b="1" u="sng" dirty="0">
              <a:solidFill>
                <a:srgbClr val="005395"/>
              </a:solidFill>
              <a:latin typeface="Century Gothic" panose="020B0502020202020204" pitchFamily="34" charset="0"/>
            </a:endParaRPr>
          </a:p>
        </p:txBody>
      </p:sp>
      <p:sp>
        <p:nvSpPr>
          <p:cNvPr id="4" name="Content Placeholder 3"/>
          <p:cNvSpPr>
            <a:spLocks noGrp="1"/>
          </p:cNvSpPr>
          <p:nvPr>
            <p:ph idx="1"/>
          </p:nvPr>
        </p:nvSpPr>
        <p:spPr>
          <a:xfrm>
            <a:off x="838199" y="2660073"/>
            <a:ext cx="10515601" cy="3574555"/>
          </a:xfrm>
        </p:spPr>
        <p:txBody>
          <a:bodyPr>
            <a:normAutofit fontScale="92500" lnSpcReduction="10000"/>
          </a:bodyPr>
          <a:lstStyle/>
          <a:p>
            <a:r>
              <a:rPr lang="en-US" dirty="0">
                <a:latin typeface="Franklin Gothic Book" panose="020B0503020102020204" pitchFamily="34" charset="0"/>
              </a:rPr>
              <a:t>The Notable State Documents Awards Program began in 1991 to recognize exemplary state publications. Presented annually by the South Carolina State Documents Depository System, the awards recognize notable documents that were released in the previous calendar year. </a:t>
            </a:r>
            <a:r>
              <a:rPr lang="en-US" dirty="0" smtClean="0">
                <a:latin typeface="Franklin Gothic Book" panose="020B0503020102020204" pitchFamily="34" charset="0"/>
              </a:rPr>
              <a:t>This year’s deadline is December 31 for publications produced during 2020.</a:t>
            </a:r>
          </a:p>
          <a:p>
            <a:r>
              <a:rPr lang="en-US" dirty="0">
                <a:latin typeface="Franklin Gothic Book" panose="020B0503020102020204" pitchFamily="34" charset="0"/>
              </a:rPr>
              <a:t>In honor of Freedom of Information Day, awards are presented each March in a ceremony at the </a:t>
            </a:r>
            <a:r>
              <a:rPr lang="en-US" dirty="0" smtClean="0">
                <a:latin typeface="Franklin Gothic Book" panose="020B0503020102020204" pitchFamily="34" charset="0"/>
              </a:rPr>
              <a:t>State Library.</a:t>
            </a:r>
          </a:p>
          <a:p>
            <a:r>
              <a:rPr lang="en-US" dirty="0" smtClean="0">
                <a:latin typeface="Franklin Gothic Book" panose="020B0503020102020204" pitchFamily="34" charset="0"/>
                <a:hlinkClick r:id="rId3"/>
              </a:rPr>
              <a:t>South Carolina State Documents Depository </a:t>
            </a:r>
            <a:r>
              <a:rPr lang="en-US" dirty="0" err="1" smtClean="0">
                <a:latin typeface="Franklin Gothic Book" panose="020B0503020102020204" pitchFamily="34" charset="0"/>
                <a:hlinkClick r:id="rId3"/>
              </a:rPr>
              <a:t>LibGuide</a:t>
            </a:r>
            <a:r>
              <a:rPr lang="en-US" dirty="0" smtClean="0">
                <a:latin typeface="Franklin Gothic Book" panose="020B0503020102020204" pitchFamily="34" charset="0"/>
              </a:rPr>
              <a:t>: Notable State Documents Awards Program</a:t>
            </a:r>
          </a:p>
          <a:p>
            <a:endParaRPr lang="en-US" dirty="0" smtClean="0">
              <a:latin typeface="Franklin Gothic Book" panose="020B0503020102020204" pitchFamily="34" charset="0"/>
            </a:endParaRPr>
          </a:p>
          <a:p>
            <a:pPr marL="0" indent="0">
              <a:buNone/>
            </a:pPr>
            <a:endParaRPr lang="en-US" dirty="0">
              <a:latin typeface="Franklin Gothic Book" panose="020B0503020102020204"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4923" y="521019"/>
            <a:ext cx="2043852" cy="2071188"/>
          </a:xfrm>
          <a:prstGeom prst="rect">
            <a:avLst/>
          </a:prstGeom>
        </p:spPr>
      </p:pic>
      <p:sp>
        <p:nvSpPr>
          <p:cNvPr id="5" name="Rectangle 4"/>
          <p:cNvSpPr/>
          <p:nvPr/>
        </p:nvSpPr>
        <p:spPr>
          <a:xfrm>
            <a:off x="-6626" y="6654253"/>
            <a:ext cx="12192000" cy="45719"/>
          </a:xfrm>
          <a:prstGeom prst="rect">
            <a:avLst/>
          </a:prstGeom>
          <a:solidFill>
            <a:srgbClr val="CBB677"/>
          </a:solidFill>
          <a:ln w="9525" cmpd="sng">
            <a:solidFill>
              <a:srgbClr val="CBB6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6" name="Rectangle 5"/>
          <p:cNvSpPr/>
          <p:nvPr/>
        </p:nvSpPr>
        <p:spPr>
          <a:xfrm>
            <a:off x="0" y="6751320"/>
            <a:ext cx="12192000" cy="106680"/>
          </a:xfrm>
          <a:prstGeom prst="rect">
            <a:avLst/>
          </a:prstGeom>
          <a:solidFill>
            <a:srgbClr val="0053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Tree>
    <p:extLst>
      <p:ext uri="{BB962C8B-B14F-4D97-AF65-F5344CB8AC3E}">
        <p14:creationId xmlns:p14="http://schemas.microsoft.com/office/powerpoint/2010/main" val="14304137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b="1" u="sng" dirty="0" smtClean="0">
                <a:solidFill>
                  <a:srgbClr val="005395"/>
                </a:solidFill>
                <a:latin typeface="Century Gothic" panose="020B0502020202020204" pitchFamily="34" charset="0"/>
              </a:rPr>
              <a:t>FAQs</a:t>
            </a:r>
            <a:endParaRPr lang="en-US" sz="4200" b="1" u="sng" dirty="0">
              <a:solidFill>
                <a:srgbClr val="005395"/>
              </a:solidFill>
              <a:latin typeface="Century Gothic" panose="020B0502020202020204" pitchFamily="34" charset="0"/>
            </a:endParaRPr>
          </a:p>
        </p:txBody>
      </p:sp>
      <p:sp>
        <p:nvSpPr>
          <p:cNvPr id="3" name="Content Placeholder 2"/>
          <p:cNvSpPr>
            <a:spLocks noGrp="1"/>
          </p:cNvSpPr>
          <p:nvPr>
            <p:ph idx="1"/>
          </p:nvPr>
        </p:nvSpPr>
        <p:spPr/>
        <p:txBody>
          <a:bodyPr>
            <a:normAutofit/>
          </a:bodyPr>
          <a:lstStyle/>
          <a:p>
            <a:pPr marL="0" indent="0">
              <a:buNone/>
            </a:pPr>
            <a:r>
              <a:rPr lang="en-US" dirty="0" smtClean="0">
                <a:latin typeface="Franklin Gothic Book" panose="020B0503020102020204" pitchFamily="34" charset="0"/>
              </a:rPr>
              <a:t>Q: What e-formats do you accept?</a:t>
            </a:r>
          </a:p>
          <a:p>
            <a:pPr marL="0" indent="0">
              <a:buNone/>
            </a:pPr>
            <a:r>
              <a:rPr lang="en-US" dirty="0" smtClean="0">
                <a:latin typeface="Franklin Gothic Book" panose="020B0503020102020204" pitchFamily="34" charset="0"/>
              </a:rPr>
              <a:t>A: At this time, we’re primarily adding publications that are in PDF format. We ask that if you have a publication in another format, such as a PowerPoint, you convert it into PDF for submission to the depository. We do sign up for agency e-newsletters because even though we don’t save in that format, articles may lead us to PDFs. We are also able to add publications in MP3 audio format, ex. PSAs. If you have a document in another format, please contact us.</a:t>
            </a:r>
          </a:p>
        </p:txBody>
      </p:sp>
    </p:spTree>
    <p:extLst>
      <p:ext uri="{BB962C8B-B14F-4D97-AF65-F5344CB8AC3E}">
        <p14:creationId xmlns:p14="http://schemas.microsoft.com/office/powerpoint/2010/main" val="3997651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C State Library"/>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58963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0909" y="5864772"/>
            <a:ext cx="11961092" cy="923330"/>
          </a:xfrm>
          <a:prstGeom prst="rect">
            <a:avLst/>
          </a:prstGeom>
          <a:noFill/>
        </p:spPr>
        <p:txBody>
          <a:bodyPr wrap="square" rtlCol="0">
            <a:spAutoFit/>
          </a:bodyPr>
          <a:lstStyle/>
          <a:p>
            <a:endParaRPr lang="en-US" dirty="0" smtClean="0">
              <a:latin typeface="Century Gothic" panose="020B0502020202020204" pitchFamily="34" charset="0"/>
            </a:endParaRPr>
          </a:p>
          <a:p>
            <a:r>
              <a:rPr lang="en-US" dirty="0" smtClean="0">
                <a:latin typeface="Franklin Gothic Book" panose="020B0503020102020204" pitchFamily="34" charset="0"/>
              </a:rPr>
              <a:t>Located at 1500 Senate Street, Columbia, SC 29201	Information Desk Email: </a:t>
            </a:r>
            <a:r>
              <a:rPr lang="en-US" dirty="0" smtClean="0">
                <a:latin typeface="Franklin Gothic Book" panose="020B0503020102020204" pitchFamily="34" charset="0"/>
                <a:hlinkClick r:id="rId4"/>
              </a:rPr>
              <a:t>reference@statelibrary.sc.gov</a:t>
            </a:r>
            <a:r>
              <a:rPr lang="en-US" dirty="0" smtClean="0">
                <a:latin typeface="Franklin Gothic Book" panose="020B0503020102020204" pitchFamily="34" charset="0"/>
              </a:rPr>
              <a:t> </a:t>
            </a:r>
            <a:r>
              <a:rPr lang="en-US" dirty="0">
                <a:latin typeface="Franklin Gothic Book" panose="020B0503020102020204" pitchFamily="34" charset="0"/>
              </a:rPr>
              <a:t>	</a:t>
            </a:r>
            <a:r>
              <a:rPr lang="en-US" dirty="0" smtClean="0">
                <a:latin typeface="Franklin Gothic Book" panose="020B0503020102020204" pitchFamily="34" charset="0"/>
              </a:rPr>
              <a:t>						Information Desk Phone: 803-734-8026</a:t>
            </a:r>
            <a:endParaRPr lang="en-US" dirty="0">
              <a:latin typeface="Franklin Gothic Book" panose="020B0503020102020204" pitchFamily="34" charset="0"/>
            </a:endParaRPr>
          </a:p>
        </p:txBody>
      </p:sp>
    </p:spTree>
    <p:extLst>
      <p:ext uri="{BB962C8B-B14F-4D97-AF65-F5344CB8AC3E}">
        <p14:creationId xmlns:p14="http://schemas.microsoft.com/office/powerpoint/2010/main" val="33033906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solidFill>
                  <a:srgbClr val="005395"/>
                </a:solidFill>
                <a:latin typeface="Century Gothic" panose="020B0502020202020204" pitchFamily="34" charset="0"/>
              </a:rPr>
              <a:t>FAQs</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a:latin typeface="Franklin Gothic Book" panose="020B0503020102020204" pitchFamily="34" charset="0"/>
              </a:rPr>
              <a:t>Q: What if the file is to large to send by email:</a:t>
            </a:r>
          </a:p>
          <a:p>
            <a:pPr marL="0" indent="0">
              <a:buNone/>
            </a:pPr>
            <a:r>
              <a:rPr lang="en-US" dirty="0">
                <a:latin typeface="Franklin Gothic Book" panose="020B0503020102020204" pitchFamily="34" charset="0"/>
              </a:rPr>
              <a:t>A: You have several options. First, just send us a title and link to the web page where the new publication can be </a:t>
            </a:r>
            <a:r>
              <a:rPr lang="en-US" dirty="0" smtClean="0">
                <a:latin typeface="Franklin Gothic Book" panose="020B0503020102020204" pitchFamily="34" charset="0"/>
              </a:rPr>
              <a:t>found. The email can </a:t>
            </a:r>
            <a:r>
              <a:rPr lang="en-US" dirty="0">
                <a:latin typeface="Franklin Gothic Book" panose="020B0503020102020204" pitchFamily="34" charset="0"/>
              </a:rPr>
              <a:t>go either to me </a:t>
            </a:r>
            <a:r>
              <a:rPr lang="en-US" dirty="0" smtClean="0">
                <a:latin typeface="Franklin Gothic Book" panose="020B0503020102020204" pitchFamily="34" charset="0"/>
              </a:rPr>
              <a:t>or, preferably, </a:t>
            </a:r>
            <a:r>
              <a:rPr lang="en-US" dirty="0">
                <a:latin typeface="Franklin Gothic Book" panose="020B0503020102020204" pitchFamily="34" charset="0"/>
              </a:rPr>
              <a:t>to </a:t>
            </a:r>
            <a:r>
              <a:rPr lang="en-US" dirty="0">
                <a:latin typeface="Franklin Gothic Book" panose="020B0503020102020204" pitchFamily="34" charset="0"/>
                <a:hlinkClick r:id="rId3"/>
              </a:rPr>
              <a:t>statedocuments@statelibrary.sc.gov</a:t>
            </a:r>
            <a:r>
              <a:rPr lang="en-US" dirty="0">
                <a:latin typeface="Franklin Gothic Book" panose="020B0503020102020204" pitchFamily="34" charset="0"/>
              </a:rPr>
              <a:t>. You </a:t>
            </a:r>
            <a:r>
              <a:rPr lang="en-US" dirty="0" smtClean="0">
                <a:latin typeface="Franklin Gothic Book" panose="020B0503020102020204" pitchFamily="34" charset="0"/>
              </a:rPr>
              <a:t>can also send by email in smaller batches of PDFs, at a size Outlook will handle. We </a:t>
            </a:r>
            <a:r>
              <a:rPr lang="en-US" dirty="0">
                <a:latin typeface="Franklin Gothic Book" panose="020B0503020102020204" pitchFamily="34" charset="0"/>
              </a:rPr>
              <a:t>can also accept </a:t>
            </a:r>
            <a:r>
              <a:rPr lang="en-US" dirty="0" smtClean="0">
                <a:latin typeface="Franklin Gothic Book" panose="020B0503020102020204" pitchFamily="34" charset="0"/>
              </a:rPr>
              <a:t>publications by secure cloud-based file sharing products. Our IT department prefers </a:t>
            </a:r>
            <a:r>
              <a:rPr lang="en-US" dirty="0" err="1" smtClean="0">
                <a:latin typeface="Franklin Gothic Book" panose="020B0503020102020204" pitchFamily="34" charset="0"/>
              </a:rPr>
              <a:t>ShareBase</a:t>
            </a:r>
            <a:r>
              <a:rPr lang="en-US" dirty="0" smtClean="0">
                <a:latin typeface="Franklin Gothic Book" panose="020B0503020102020204" pitchFamily="34" charset="0"/>
              </a:rPr>
              <a:t>. With this product, we send a link and you upload the files to the file sharing site. Many agencies prefer to use their own file sharing service and will upload the files and send us a link. Last, you can place a large file or files on a flash drive and drop it off at the library. We’ll securely transfer the files and return your flash drive.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8084633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solidFill>
                  <a:srgbClr val="005395"/>
                </a:solidFill>
                <a:latin typeface="Century Gothic" panose="020B0502020202020204" pitchFamily="34" charset="0"/>
              </a:rPr>
              <a:t>FAQs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Q: Do you accept past publications, either tangible or electronic?</a:t>
            </a:r>
          </a:p>
          <a:p>
            <a:pPr marL="0" indent="0">
              <a:buNone/>
            </a:pPr>
            <a:r>
              <a:rPr lang="en-US" dirty="0" smtClean="0"/>
              <a:t>A: Yes, both. If the physical publication is older than five years, please provide up to 3 copies, not fifteen. If the older publication is in electronic format only, please send just a PDF or link.</a:t>
            </a:r>
          </a:p>
          <a:p>
            <a:pPr marL="0" indent="0">
              <a:buNone/>
            </a:pPr>
            <a:r>
              <a:rPr lang="en-US" dirty="0" smtClean="0"/>
              <a:t>Q: How do I know if you have a specific publication from our agency? </a:t>
            </a:r>
          </a:p>
          <a:p>
            <a:pPr marL="0" indent="0">
              <a:buNone/>
            </a:pPr>
            <a:r>
              <a:rPr lang="en-US" dirty="0" smtClean="0"/>
              <a:t>A: Check for title in SC Lends (</a:t>
            </a:r>
            <a:r>
              <a:rPr lang="en-US" dirty="0" smtClean="0">
                <a:latin typeface="Franklin Gothic Book" panose="020B0503020102020204" pitchFamily="34" charset="0"/>
                <a:hlinkClick r:id="rId3"/>
              </a:rPr>
              <a:t>sclends.org</a:t>
            </a:r>
            <a:r>
              <a:rPr lang="en-US" dirty="0" smtClean="0">
                <a:latin typeface="Franklin Gothic Book" panose="020B0503020102020204" pitchFamily="34" charset="0"/>
              </a:rPr>
              <a:t>) </a:t>
            </a:r>
            <a:r>
              <a:rPr lang="en-US" dirty="0" smtClean="0"/>
              <a:t>and/or SC State Documents Depository Digital Collection (</a:t>
            </a:r>
            <a:r>
              <a:rPr lang="en-US" dirty="0" smtClean="0">
                <a:latin typeface="Franklin Gothic Book" panose="020B0503020102020204" pitchFamily="34" charset="0"/>
                <a:hlinkClick r:id="rId4"/>
              </a:rPr>
              <a:t>dc.statelibrary.sc.gov</a:t>
            </a:r>
            <a:r>
              <a:rPr lang="en-US" dirty="0" smtClean="0">
                <a:latin typeface="Franklin Gothic Book" panose="020B0503020102020204" pitchFamily="34" charset="0"/>
              </a:rPr>
              <a:t>).</a:t>
            </a:r>
            <a:endParaRPr lang="en-US" dirty="0">
              <a:latin typeface="Franklin Gothic Book" panose="020B0503020102020204" pitchFamily="34" charset="0"/>
            </a:endParaRPr>
          </a:p>
        </p:txBody>
      </p:sp>
    </p:spTree>
    <p:extLst>
      <p:ext uri="{BB962C8B-B14F-4D97-AF65-F5344CB8AC3E}">
        <p14:creationId xmlns:p14="http://schemas.microsoft.com/office/powerpoint/2010/main" val="1024814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solidFill>
                  <a:srgbClr val="005395"/>
                </a:solidFill>
                <a:latin typeface="Century Gothic" panose="020B0502020202020204" pitchFamily="34" charset="0"/>
              </a:rPr>
              <a:t>FAQs</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a:t>Q: Do you have a list of the documents you collect?</a:t>
            </a:r>
          </a:p>
          <a:p>
            <a:pPr marL="0" indent="0">
              <a:buNone/>
            </a:pPr>
            <a:r>
              <a:rPr lang="en-US" dirty="0"/>
              <a:t>A: No, there is no standard or comprehensive list because documents are collected based on what an agency </a:t>
            </a:r>
            <a:r>
              <a:rPr lang="en-US" dirty="0" smtClean="0"/>
              <a:t>publishes; this </a:t>
            </a:r>
            <a:r>
              <a:rPr lang="en-US" dirty="0"/>
              <a:t>varies year to year. The only </a:t>
            </a:r>
            <a:r>
              <a:rPr lang="en-US" dirty="0" smtClean="0"/>
              <a:t>consistent publications </a:t>
            </a:r>
            <a:r>
              <a:rPr lang="en-US" dirty="0"/>
              <a:t>are required annual reports, serials, etc. I have a short list, but it’s easiest to go to your agency’s specific digital collections </a:t>
            </a:r>
            <a:r>
              <a:rPr lang="en-US" dirty="0" smtClean="0"/>
              <a:t>page to </a:t>
            </a:r>
            <a:r>
              <a:rPr lang="en-US" dirty="0"/>
              <a:t>see examples of what we collect. </a:t>
            </a:r>
          </a:p>
          <a:p>
            <a:pPr marL="0" indent="0">
              <a:buNone/>
            </a:pPr>
            <a:r>
              <a:rPr lang="en-US" dirty="0"/>
              <a:t>Q: What is the difference between a Records Officer and Publications Officer?</a:t>
            </a:r>
          </a:p>
          <a:p>
            <a:pPr marL="0" indent="0">
              <a:buNone/>
            </a:pPr>
            <a:r>
              <a:rPr lang="en-US" dirty="0"/>
              <a:t>A: The term “Publications Officer” is </a:t>
            </a:r>
            <a:r>
              <a:rPr lang="en-US" dirty="0" smtClean="0"/>
              <a:t>an informal term created by us to use for our agency contacts list. Records Officer is the formal designation for the person who deals with agency records turned over to SCDAH by series and schedules.</a:t>
            </a:r>
            <a:endParaRPr lang="en-US" dirty="0"/>
          </a:p>
          <a:p>
            <a:endParaRPr lang="en-US" dirty="0"/>
          </a:p>
        </p:txBody>
      </p:sp>
    </p:spTree>
    <p:extLst>
      <p:ext uri="{BB962C8B-B14F-4D97-AF65-F5344CB8AC3E}">
        <p14:creationId xmlns:p14="http://schemas.microsoft.com/office/powerpoint/2010/main" val="2725392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440873"/>
            <a:ext cx="6490652" cy="4420177"/>
          </a:xfrm>
        </p:spPr>
        <p:txBody>
          <a:bodyPr/>
          <a:lstStyle/>
          <a:p>
            <a:pPr marL="0" indent="0" algn="ctr">
              <a:buNone/>
            </a:pPr>
            <a:r>
              <a:rPr lang="en-US" sz="4400" b="1" dirty="0" smtClean="0">
                <a:latin typeface="Century Gothic" panose="020B0502020202020204" pitchFamily="34" charset="0"/>
              </a:rPr>
              <a:t>Thank You!</a:t>
            </a:r>
          </a:p>
          <a:p>
            <a:pPr marL="0" indent="0" algn="ctr">
              <a:buNone/>
            </a:pPr>
            <a:r>
              <a:rPr lang="en-US" b="1" dirty="0" smtClean="0">
                <a:latin typeface="Century Gothic" panose="020B0502020202020204" pitchFamily="34" charset="0"/>
              </a:rPr>
              <a:t>Contact me:</a:t>
            </a:r>
          </a:p>
          <a:p>
            <a:pPr marL="457200" lvl="1" indent="0">
              <a:buNone/>
            </a:pPr>
            <a:endParaRPr lang="en-US" sz="1800" dirty="0" smtClean="0">
              <a:latin typeface="Century Gothic" panose="020B0502020202020204" pitchFamily="34" charset="0"/>
            </a:endParaRPr>
          </a:p>
          <a:p>
            <a:pPr marL="457200" lvl="1" indent="0">
              <a:buNone/>
            </a:pPr>
            <a:endParaRPr lang="en-US" sz="1800" dirty="0">
              <a:latin typeface="Century Gothic" panose="020B0502020202020204" pitchFamily="34" charset="0"/>
            </a:endParaRPr>
          </a:p>
          <a:p>
            <a:r>
              <a:rPr lang="en-US" sz="2400" dirty="0" smtClean="0">
                <a:latin typeface="Franklin Gothic Book" panose="020B0503020102020204" pitchFamily="34" charset="0"/>
              </a:rPr>
              <a:t>Sheila Dorsey, Government Documents Librarian</a:t>
            </a:r>
          </a:p>
          <a:p>
            <a:pPr marL="457200" lvl="1" indent="0">
              <a:buNone/>
            </a:pPr>
            <a:r>
              <a:rPr lang="en-US" sz="2400" dirty="0" smtClean="0">
                <a:latin typeface="Franklin Gothic Book" panose="020B0503020102020204" pitchFamily="34" charset="0"/>
                <a:hlinkClick r:id="rId3"/>
              </a:rPr>
              <a:t>sdorsey@statelibrary.sc.gov</a:t>
            </a:r>
            <a:r>
              <a:rPr lang="en-US" sz="2400" dirty="0" smtClean="0">
                <a:latin typeface="Franklin Gothic Book" panose="020B0503020102020204" pitchFamily="34" charset="0"/>
              </a:rPr>
              <a:t/>
            </a:r>
            <a:br>
              <a:rPr lang="en-US" sz="2400" dirty="0" smtClean="0">
                <a:latin typeface="Franklin Gothic Book" panose="020B0503020102020204" pitchFamily="34" charset="0"/>
              </a:rPr>
            </a:br>
            <a:r>
              <a:rPr lang="en-US" sz="2400" dirty="0">
                <a:latin typeface="Franklin Gothic Book" panose="020B0503020102020204" pitchFamily="34" charset="0"/>
              </a:rPr>
              <a:t>(803) </a:t>
            </a:r>
            <a:r>
              <a:rPr lang="en-US" sz="2400" dirty="0" smtClean="0">
                <a:latin typeface="Franklin Gothic Book" panose="020B0503020102020204" pitchFamily="34" charset="0"/>
              </a:rPr>
              <a:t>734-7065</a:t>
            </a:r>
          </a:p>
          <a:p>
            <a:pPr marL="0" indent="0">
              <a:buNone/>
            </a:pPr>
            <a:endParaRPr lang="en-US" sz="2000" dirty="0" smtClean="0">
              <a:latin typeface="Franklin Gothic Book" panose="020B0503020102020204" pitchFamily="34" charset="0"/>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3289"/>
          <a:stretch/>
        </p:blipFill>
        <p:spPr>
          <a:xfrm>
            <a:off x="0" y="1810326"/>
            <a:ext cx="3761285" cy="4431811"/>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04154" y="5716358"/>
            <a:ext cx="3496507" cy="1051560"/>
          </a:xfrm>
          <a:prstGeom prst="rect">
            <a:avLst/>
          </a:prstGeom>
        </p:spPr>
      </p:pic>
      <p:sp>
        <p:nvSpPr>
          <p:cNvPr id="5" name="Rectangle 4"/>
          <p:cNvSpPr/>
          <p:nvPr/>
        </p:nvSpPr>
        <p:spPr>
          <a:xfrm>
            <a:off x="0" y="0"/>
            <a:ext cx="12192000" cy="982980"/>
          </a:xfrm>
          <a:prstGeom prst="rect">
            <a:avLst/>
          </a:prstGeom>
          <a:solidFill>
            <a:srgbClr val="0053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7" name="Rectangle 6"/>
          <p:cNvSpPr/>
          <p:nvPr/>
        </p:nvSpPr>
        <p:spPr>
          <a:xfrm>
            <a:off x="0" y="1035332"/>
            <a:ext cx="12192000" cy="45719"/>
          </a:xfrm>
          <a:prstGeom prst="rect">
            <a:avLst/>
          </a:prstGeom>
          <a:solidFill>
            <a:srgbClr val="CBB778"/>
          </a:solidFill>
          <a:ln w="9525" cmpd="sng">
            <a:solidFill>
              <a:srgbClr val="CBB6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8" name="Rectangle 7"/>
          <p:cNvSpPr/>
          <p:nvPr/>
        </p:nvSpPr>
        <p:spPr>
          <a:xfrm>
            <a:off x="0" y="6751320"/>
            <a:ext cx="12192000" cy="106680"/>
          </a:xfrm>
          <a:prstGeom prst="rect">
            <a:avLst/>
          </a:prstGeom>
          <a:solidFill>
            <a:srgbClr val="0053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Tree>
    <p:extLst>
      <p:ext uri="{BB962C8B-B14F-4D97-AF65-F5344CB8AC3E}">
        <p14:creationId xmlns:p14="http://schemas.microsoft.com/office/powerpoint/2010/main" val="27001432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5"/>
            <a:ext cx="6172200" cy="5254713"/>
          </a:xfrm>
        </p:spPr>
        <p:txBody>
          <a:bodyPr>
            <a:normAutofit fontScale="92500" lnSpcReduction="10000"/>
          </a:bodyPr>
          <a:lstStyle/>
          <a:p>
            <a:pPr marL="0" indent="0" algn="ctr">
              <a:buNone/>
            </a:pPr>
            <a:r>
              <a:rPr lang="en-US" sz="5200" b="1" u="sng" dirty="0" smtClean="0">
                <a:solidFill>
                  <a:srgbClr val="005395"/>
                </a:solidFill>
                <a:latin typeface="Century Gothic" panose="020B0502020202020204" pitchFamily="34" charset="0"/>
                <a:hlinkClick r:id="rId3"/>
              </a:rPr>
              <a:t>SC State Library </a:t>
            </a:r>
            <a:r>
              <a:rPr lang="en-US" sz="5200" b="1" u="sng" dirty="0" smtClean="0">
                <a:solidFill>
                  <a:srgbClr val="005395"/>
                </a:solidFill>
                <a:latin typeface="Century Gothic" panose="020B0502020202020204" pitchFamily="34" charset="0"/>
              </a:rPr>
              <a:t>Services</a:t>
            </a:r>
          </a:p>
          <a:p>
            <a:pPr marL="0" indent="0" algn="ctr">
              <a:buNone/>
            </a:pPr>
            <a:endParaRPr lang="en-US" sz="2400" dirty="0" smtClean="0">
              <a:latin typeface="Franklin Gothic Book" panose="020B0503020102020204" pitchFamily="34" charset="0"/>
            </a:endParaRPr>
          </a:p>
          <a:p>
            <a:r>
              <a:rPr lang="en-US" sz="2400" dirty="0">
                <a:latin typeface="Franklin Gothic Book" panose="020B0503020102020204" pitchFamily="34" charset="0"/>
              </a:rPr>
              <a:t>Research assistance</a:t>
            </a:r>
          </a:p>
          <a:p>
            <a:r>
              <a:rPr lang="en-US" sz="2400" dirty="0">
                <a:latin typeface="Franklin Gothic Book" panose="020B0503020102020204" pitchFamily="34" charset="0"/>
              </a:rPr>
              <a:t>Borrowing privileges and access to Electronic </a:t>
            </a:r>
            <a:r>
              <a:rPr lang="en-US" sz="2400" dirty="0" smtClean="0">
                <a:latin typeface="Franklin Gothic Book" panose="020B0503020102020204" pitchFamily="34" charset="0"/>
              </a:rPr>
              <a:t>Resources</a:t>
            </a:r>
          </a:p>
          <a:p>
            <a:r>
              <a:rPr lang="en-US" sz="2400" dirty="0" smtClean="0">
                <a:latin typeface="Franklin Gothic Book" panose="020B0503020102020204" pitchFamily="34" charset="0"/>
              </a:rPr>
              <a:t>SCLENDS consortium</a:t>
            </a:r>
            <a:endParaRPr lang="en-US" sz="2400" dirty="0">
              <a:latin typeface="Franklin Gothic Book" panose="020B0503020102020204" pitchFamily="34" charset="0"/>
            </a:endParaRPr>
          </a:p>
          <a:p>
            <a:r>
              <a:rPr lang="en-US" sz="2400" dirty="0">
                <a:latin typeface="Franklin Gothic Book" panose="020B0503020102020204" pitchFamily="34" charset="0"/>
              </a:rPr>
              <a:t>Grants research </a:t>
            </a:r>
            <a:r>
              <a:rPr lang="en-US" sz="2400" dirty="0" smtClean="0">
                <a:latin typeface="Franklin Gothic Book" panose="020B0503020102020204" pitchFamily="34" charset="0"/>
              </a:rPr>
              <a:t>assistance (through Zoom)</a:t>
            </a:r>
            <a:endParaRPr lang="en-US" sz="2400" dirty="0">
              <a:latin typeface="Franklin Gothic Book" panose="020B0503020102020204" pitchFamily="34" charset="0"/>
            </a:endParaRPr>
          </a:p>
          <a:p>
            <a:r>
              <a:rPr lang="en-US" sz="2400" dirty="0">
                <a:latin typeface="Franklin Gothic Book" panose="020B0503020102020204" pitchFamily="34" charset="0"/>
              </a:rPr>
              <a:t>Meeting room </a:t>
            </a:r>
            <a:r>
              <a:rPr lang="en-US" sz="2400" dirty="0" smtClean="0">
                <a:latin typeface="Franklin Gothic Book" panose="020B0503020102020204" pitchFamily="34" charset="0"/>
              </a:rPr>
              <a:t>rentals (not at this time)</a:t>
            </a:r>
            <a:endParaRPr lang="en-US" sz="2400" dirty="0">
              <a:latin typeface="Franklin Gothic Book" panose="020B0503020102020204" pitchFamily="34" charset="0"/>
            </a:endParaRPr>
          </a:p>
          <a:p>
            <a:r>
              <a:rPr lang="en-US" sz="2400" dirty="0" smtClean="0">
                <a:latin typeface="Franklin Gothic Book" panose="020B0503020102020204" pitchFamily="34" charset="0"/>
              </a:rPr>
              <a:t>Programs</a:t>
            </a:r>
            <a:r>
              <a:rPr lang="en-US" sz="2400" dirty="0">
                <a:latin typeface="Franklin Gothic Book" panose="020B0503020102020204" pitchFamily="34" charset="0"/>
              </a:rPr>
              <a:t>, Workshops, and </a:t>
            </a:r>
            <a:r>
              <a:rPr lang="en-US" sz="2400" dirty="0" smtClean="0">
                <a:latin typeface="Franklin Gothic Book" panose="020B0503020102020204" pitchFamily="34" charset="0"/>
              </a:rPr>
              <a:t>Exhibits (</a:t>
            </a:r>
            <a:r>
              <a:rPr lang="en-US" sz="2400" dirty="0" smtClean="0">
                <a:latin typeface="Franklin Gothic Book" panose="020B0503020102020204" pitchFamily="34" charset="0"/>
                <a:hlinkClick r:id="rId4"/>
              </a:rPr>
              <a:t>Events</a:t>
            </a:r>
            <a:r>
              <a:rPr lang="en-US" sz="2400" dirty="0" smtClean="0">
                <a:latin typeface="Franklin Gothic Book" panose="020B0503020102020204" pitchFamily="34" charset="0"/>
              </a:rPr>
              <a:t> Page)</a:t>
            </a:r>
          </a:p>
          <a:p>
            <a:r>
              <a:rPr lang="en-US" sz="2400" dirty="0" smtClean="0">
                <a:latin typeface="Franklin Gothic Book" panose="020B0503020102020204" pitchFamily="34" charset="0"/>
                <a:hlinkClick r:id="rId5"/>
              </a:rPr>
              <a:t>Curbside Pick-up</a:t>
            </a:r>
            <a:endParaRPr lang="en-US" sz="2400" dirty="0">
              <a:latin typeface="Franklin Gothic Book" panose="020B0503020102020204" pitchFamily="34" charset="0"/>
            </a:endParaRPr>
          </a:p>
          <a:p>
            <a:endParaRPr lang="en-US" dirty="0">
              <a:latin typeface="Century Gothic" panose="020B0502020202020204" pitchFamily="34" charset="0"/>
            </a:endParaRPr>
          </a:p>
          <a:p>
            <a:endParaRPr lang="en-US" dirty="0">
              <a:latin typeface="Century Gothic" panose="020B0502020202020204" pitchFamily="34" charset="0"/>
            </a:endParaRPr>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23289"/>
          <a:stretch/>
        </p:blipFill>
        <p:spPr>
          <a:xfrm>
            <a:off x="0" y="526383"/>
            <a:ext cx="4850970" cy="5715755"/>
          </a:xfrm>
          <a:prstGeom prst="rect">
            <a:avLst/>
          </a:prstGeom>
        </p:spPr>
      </p:pic>
      <p:sp>
        <p:nvSpPr>
          <p:cNvPr id="11" name="Rectangle 10"/>
          <p:cNvSpPr/>
          <p:nvPr/>
        </p:nvSpPr>
        <p:spPr>
          <a:xfrm>
            <a:off x="6626" y="6751320"/>
            <a:ext cx="12192000" cy="106680"/>
          </a:xfrm>
          <a:prstGeom prst="rect">
            <a:avLst/>
          </a:prstGeom>
          <a:solidFill>
            <a:srgbClr val="0053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2" name="Rectangle 11"/>
          <p:cNvSpPr/>
          <p:nvPr/>
        </p:nvSpPr>
        <p:spPr>
          <a:xfrm>
            <a:off x="0" y="6654253"/>
            <a:ext cx="12192000" cy="45719"/>
          </a:xfrm>
          <a:prstGeom prst="rect">
            <a:avLst/>
          </a:prstGeom>
          <a:solidFill>
            <a:srgbClr val="CBB677"/>
          </a:solidFill>
          <a:ln w="9525" cmpd="sng">
            <a:solidFill>
              <a:srgbClr val="CBB6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Tree>
    <p:extLst>
      <p:ext uri="{BB962C8B-B14F-4D97-AF65-F5344CB8AC3E}">
        <p14:creationId xmlns:p14="http://schemas.microsoft.com/office/powerpoint/2010/main" val="32895561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82393" y="348025"/>
            <a:ext cx="5649685" cy="2676199"/>
          </a:xfrm>
        </p:spPr>
        <p:txBody>
          <a:bodyPr>
            <a:noAutofit/>
          </a:bodyPr>
          <a:lstStyle/>
          <a:p>
            <a:r>
              <a:rPr lang="en-US" sz="5000" dirty="0" smtClean="0">
                <a:latin typeface="Century Gothic" panose="020B0502020202020204" pitchFamily="34" charset="0"/>
              </a:rPr>
              <a:t> </a:t>
            </a:r>
            <a:br>
              <a:rPr lang="en-US" sz="5000" dirty="0" smtClean="0">
                <a:latin typeface="Century Gothic" panose="020B0502020202020204" pitchFamily="34" charset="0"/>
              </a:rPr>
            </a:br>
            <a:r>
              <a:rPr lang="en-US" sz="5000" dirty="0" smtClean="0">
                <a:solidFill>
                  <a:srgbClr val="005395"/>
                </a:solidFill>
                <a:latin typeface="Century Gothic" panose="020B0502020202020204" pitchFamily="34" charset="0"/>
              </a:rPr>
              <a:t>South Carolina     State Documents   Depository</a:t>
            </a:r>
            <a:endParaRPr lang="en-US" sz="5000" dirty="0">
              <a:solidFill>
                <a:srgbClr val="005395"/>
              </a:solidFill>
              <a:latin typeface="Century Gothic" panose="020B0502020202020204" pitchFamily="34" charset="0"/>
            </a:endParaRPr>
          </a:p>
        </p:txBody>
      </p:sp>
      <p:sp>
        <p:nvSpPr>
          <p:cNvPr id="3" name="Subtitle 2"/>
          <p:cNvSpPr>
            <a:spLocks noGrp="1"/>
          </p:cNvSpPr>
          <p:nvPr>
            <p:ph type="subTitle" idx="1"/>
          </p:nvPr>
        </p:nvSpPr>
        <p:spPr>
          <a:xfrm>
            <a:off x="1861457" y="4849587"/>
            <a:ext cx="8792936" cy="1567542"/>
          </a:xfrm>
        </p:spPr>
        <p:txBody>
          <a:bodyPr>
            <a:noAutofit/>
          </a:bodyPr>
          <a:lstStyle/>
          <a:p>
            <a:r>
              <a:rPr lang="en-US" dirty="0" smtClean="0">
                <a:latin typeface="Franklin Gothic Book" panose="020B0503020102020204" pitchFamily="34" charset="0"/>
              </a:rPr>
              <a:t>The South Carolina State Library is the official state depository for all state publications. Our role is directed by the South Carolina Code of Laws, </a:t>
            </a:r>
            <a:r>
              <a:rPr lang="en-US" dirty="0" smtClean="0">
                <a:latin typeface="Franklin Gothic Book" panose="020B0503020102020204" pitchFamily="34" charset="0"/>
                <a:hlinkClick r:id="rId3"/>
              </a:rPr>
              <a:t>Title 60 - Chapter 2 - Sections 10, 20, and 30</a:t>
            </a:r>
            <a:r>
              <a:rPr lang="en-US" dirty="0">
                <a:latin typeface="Franklin Gothic Book" panose="020B0503020102020204" pitchFamily="34" charset="0"/>
              </a:rPr>
              <a:t>.</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3085" y="80056"/>
            <a:ext cx="5969307" cy="4532407"/>
          </a:xfrm>
          <a:prstGeom prst="rect">
            <a:avLst/>
          </a:prstGeom>
          <a:ln>
            <a:solidFill>
              <a:schemeClr val="tx1"/>
            </a:solidFill>
          </a:ln>
        </p:spPr>
      </p:pic>
      <p:pic>
        <p:nvPicPr>
          <p:cNvPr id="5" name="Picture 6" descr="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06817" y="3156456"/>
            <a:ext cx="1371136" cy="134455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626" y="6654253"/>
            <a:ext cx="12192000" cy="45719"/>
          </a:xfrm>
          <a:prstGeom prst="rect">
            <a:avLst/>
          </a:prstGeom>
          <a:solidFill>
            <a:srgbClr val="CBB677"/>
          </a:solidFill>
          <a:ln w="9525" cmpd="sng">
            <a:solidFill>
              <a:srgbClr val="CBB6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7" name="Rectangle 6"/>
          <p:cNvSpPr/>
          <p:nvPr/>
        </p:nvSpPr>
        <p:spPr>
          <a:xfrm>
            <a:off x="0" y="6751320"/>
            <a:ext cx="12192000" cy="106680"/>
          </a:xfrm>
          <a:prstGeom prst="rect">
            <a:avLst/>
          </a:prstGeom>
          <a:solidFill>
            <a:srgbClr val="0053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Tree>
    <p:extLst>
      <p:ext uri="{BB962C8B-B14F-4D97-AF65-F5344CB8AC3E}">
        <p14:creationId xmlns:p14="http://schemas.microsoft.com/office/powerpoint/2010/main" val="23634726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7422"/>
            <a:ext cx="10785529" cy="921234"/>
          </a:xfrm>
          <a:noFill/>
        </p:spPr>
        <p:txBody>
          <a:bodyPr>
            <a:normAutofit/>
          </a:bodyPr>
          <a:lstStyle/>
          <a:p>
            <a:r>
              <a:rPr lang="en-US" sz="4200" b="1" u="sng" dirty="0" smtClean="0">
                <a:solidFill>
                  <a:srgbClr val="005395"/>
                </a:solidFill>
                <a:latin typeface="Century Gothic" panose="020B0502020202020204" pitchFamily="34" charset="0"/>
              </a:rPr>
              <a:t>60-2-10, 20, 30</a:t>
            </a:r>
            <a:endParaRPr lang="en-US" sz="4200" b="1" u="sng" dirty="0">
              <a:solidFill>
                <a:srgbClr val="005395"/>
              </a:solidFill>
              <a:latin typeface="Century Gothic" panose="020B0502020202020204" pitchFamily="34" charset="0"/>
            </a:endParaRPr>
          </a:p>
        </p:txBody>
      </p:sp>
      <p:sp>
        <p:nvSpPr>
          <p:cNvPr id="3" name="Content Placeholder 2"/>
          <p:cNvSpPr>
            <a:spLocks noGrp="1"/>
          </p:cNvSpPr>
          <p:nvPr>
            <p:ph idx="1"/>
          </p:nvPr>
        </p:nvSpPr>
        <p:spPr>
          <a:xfrm>
            <a:off x="838200" y="1534332"/>
            <a:ext cx="10515600" cy="4642631"/>
          </a:xfrm>
        </p:spPr>
        <p:txBody>
          <a:bodyPr>
            <a:normAutofit fontScale="92500" lnSpcReduction="10000"/>
          </a:bodyPr>
          <a:lstStyle/>
          <a:p>
            <a:r>
              <a:rPr lang="en-US" b="1" dirty="0" smtClean="0">
                <a:latin typeface="Franklin Gothic Book" panose="020B0503020102020204" pitchFamily="34" charset="0"/>
              </a:rPr>
              <a:t>60-2-10. Definitions. </a:t>
            </a:r>
          </a:p>
          <a:p>
            <a:pPr marL="0" indent="0">
              <a:buNone/>
            </a:pPr>
            <a:r>
              <a:rPr lang="en-US" dirty="0" smtClean="0">
                <a:latin typeface="Franklin Gothic Book" panose="020B0503020102020204" pitchFamily="34" charset="0"/>
              </a:rPr>
              <a:t>Defines “Complete depository”, “Depository system”, “Electronic”, “Print”, “Selective depository”, and “State publication”. </a:t>
            </a:r>
          </a:p>
          <a:p>
            <a:r>
              <a:rPr lang="en-US" b="1" dirty="0" smtClean="0">
                <a:latin typeface="Franklin Gothic Book" panose="020B0503020102020204" pitchFamily="34" charset="0"/>
              </a:rPr>
              <a:t>60-2-20. State library as official state depository of all state publications.</a:t>
            </a:r>
          </a:p>
          <a:p>
            <a:pPr marL="0" indent="0">
              <a:buNone/>
            </a:pPr>
            <a:r>
              <a:rPr lang="en-US" dirty="0" smtClean="0">
                <a:latin typeface="Franklin Gothic Book" panose="020B0503020102020204" pitchFamily="34" charset="0"/>
              </a:rPr>
              <a:t>Main collection and distribution point, responsible for organizing, cataloging, and distributing.</a:t>
            </a:r>
          </a:p>
          <a:p>
            <a:r>
              <a:rPr lang="en-US" b="1" dirty="0" smtClean="0">
                <a:latin typeface="Franklin Gothic Book" panose="020B0503020102020204" pitchFamily="34" charset="0"/>
              </a:rPr>
              <a:t>60-2-30. State agencies, departments and state-supported institutions to provide copies od state publications; exceptions.</a:t>
            </a:r>
          </a:p>
          <a:p>
            <a:pPr marL="0" indent="0">
              <a:buNone/>
            </a:pPr>
            <a:r>
              <a:rPr lang="en-US" dirty="0" smtClean="0">
                <a:latin typeface="Franklin Gothic Book" panose="020B0503020102020204" pitchFamily="34" charset="0"/>
              </a:rPr>
              <a:t>Provide 15 copies printed publications within 15 days; electronic copy within 15 days of posting. Waivers.</a:t>
            </a:r>
          </a:p>
          <a:p>
            <a:pPr marL="0" indent="0">
              <a:buNone/>
            </a:pPr>
            <a:r>
              <a:rPr lang="en-US" sz="1900" dirty="0" smtClean="0">
                <a:latin typeface="Franklin Gothic Book" panose="020B0503020102020204" pitchFamily="34" charset="0"/>
              </a:rPr>
              <a:t>Source: </a:t>
            </a:r>
            <a:r>
              <a:rPr lang="en-US" sz="1900" i="1" dirty="0" smtClean="0">
                <a:latin typeface="Franklin Gothic Book" panose="020B0503020102020204" pitchFamily="34" charset="0"/>
              </a:rPr>
              <a:t>Code of Laws of South Carolina 1976</a:t>
            </a:r>
            <a:endParaRPr lang="en-US" sz="1900" i="1" dirty="0">
              <a:latin typeface="Franklin Gothic Book" panose="020B0503020102020204" pitchFamily="34" charset="0"/>
            </a:endParaRPr>
          </a:p>
        </p:txBody>
      </p:sp>
      <p:sp>
        <p:nvSpPr>
          <p:cNvPr id="4" name="Rectangle 3"/>
          <p:cNvSpPr/>
          <p:nvPr/>
        </p:nvSpPr>
        <p:spPr>
          <a:xfrm>
            <a:off x="-6626" y="6654253"/>
            <a:ext cx="12192000" cy="45719"/>
          </a:xfrm>
          <a:prstGeom prst="rect">
            <a:avLst/>
          </a:prstGeom>
          <a:solidFill>
            <a:srgbClr val="CBB677"/>
          </a:solidFill>
          <a:ln w="9525" cmpd="sng">
            <a:solidFill>
              <a:srgbClr val="CBB6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5" name="Rectangle 4"/>
          <p:cNvSpPr/>
          <p:nvPr/>
        </p:nvSpPr>
        <p:spPr>
          <a:xfrm>
            <a:off x="0" y="6751320"/>
            <a:ext cx="12192000" cy="106680"/>
          </a:xfrm>
          <a:prstGeom prst="rect">
            <a:avLst/>
          </a:prstGeom>
          <a:solidFill>
            <a:srgbClr val="0053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Tree>
    <p:extLst>
      <p:ext uri="{BB962C8B-B14F-4D97-AF65-F5344CB8AC3E}">
        <p14:creationId xmlns:p14="http://schemas.microsoft.com/office/powerpoint/2010/main" val="29082073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b="1" u="sng" dirty="0" smtClean="0">
                <a:solidFill>
                  <a:srgbClr val="005395"/>
                </a:solidFill>
                <a:latin typeface="Century Gothic" panose="020B0502020202020204" pitchFamily="34" charset="0"/>
              </a:rPr>
              <a:t>South Carolina State Documents Depository System</a:t>
            </a:r>
            <a:endParaRPr lang="en-US" sz="4200" b="1" u="sng" dirty="0">
              <a:solidFill>
                <a:srgbClr val="005395"/>
              </a:solidFill>
              <a:latin typeface="Century Gothic" panose="020B0502020202020204" pitchFamily="34" charset="0"/>
            </a:endParaRPr>
          </a:p>
        </p:txBody>
      </p:sp>
      <p:sp>
        <p:nvSpPr>
          <p:cNvPr id="3" name="Content Placeholder 2"/>
          <p:cNvSpPr>
            <a:spLocks noGrp="1"/>
          </p:cNvSpPr>
          <p:nvPr>
            <p:ph idx="1"/>
          </p:nvPr>
        </p:nvSpPr>
        <p:spPr/>
        <p:txBody>
          <a:bodyPr>
            <a:normAutofit/>
          </a:bodyPr>
          <a:lstStyle/>
          <a:p>
            <a:r>
              <a:rPr lang="en-US" dirty="0" smtClean="0"/>
              <a:t>Depository System is comprised of SC State Library and 11 Depository Libraries:</a:t>
            </a:r>
          </a:p>
          <a:p>
            <a:endParaRPr lang="en-US" dirty="0" smtClean="0"/>
          </a:p>
          <a:p>
            <a:endParaRPr lang="en-US" dirty="0"/>
          </a:p>
          <a:p>
            <a:endParaRPr lang="en-US" dirty="0" smtClean="0"/>
          </a:p>
          <a:p>
            <a:endParaRPr lang="en-US" dirty="0"/>
          </a:p>
          <a:p>
            <a:endParaRPr lang="en-US" dirty="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4043" y="2350008"/>
            <a:ext cx="4835334" cy="4097286"/>
          </a:xfrm>
          <a:prstGeom prst="rect">
            <a:avLst/>
          </a:prstGeom>
        </p:spPr>
      </p:pic>
      <p:sp>
        <p:nvSpPr>
          <p:cNvPr id="6" name="Rectangle 5"/>
          <p:cNvSpPr/>
          <p:nvPr/>
        </p:nvSpPr>
        <p:spPr>
          <a:xfrm>
            <a:off x="0" y="6751320"/>
            <a:ext cx="12192000" cy="106680"/>
          </a:xfrm>
          <a:prstGeom prst="rect">
            <a:avLst/>
          </a:prstGeom>
          <a:solidFill>
            <a:srgbClr val="0053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7" name="Rectangle 6"/>
          <p:cNvSpPr/>
          <p:nvPr/>
        </p:nvSpPr>
        <p:spPr>
          <a:xfrm>
            <a:off x="-6626" y="6654253"/>
            <a:ext cx="12192000" cy="45719"/>
          </a:xfrm>
          <a:prstGeom prst="rect">
            <a:avLst/>
          </a:prstGeom>
          <a:solidFill>
            <a:srgbClr val="CBB677"/>
          </a:solidFill>
          <a:ln w="9525" cmpd="sng">
            <a:solidFill>
              <a:srgbClr val="CBB6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Tree>
    <p:extLst>
      <p:ext uri="{BB962C8B-B14F-4D97-AF65-F5344CB8AC3E}">
        <p14:creationId xmlns:p14="http://schemas.microsoft.com/office/powerpoint/2010/main" val="2523432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6"/>
            <a:ext cx="10770031" cy="921234"/>
          </a:xfrm>
          <a:noFill/>
        </p:spPr>
        <p:txBody>
          <a:bodyPr>
            <a:normAutofit/>
          </a:bodyPr>
          <a:lstStyle/>
          <a:p>
            <a:r>
              <a:rPr lang="en-US" sz="4200" b="1" u="sng" dirty="0" smtClean="0">
                <a:solidFill>
                  <a:srgbClr val="005395"/>
                </a:solidFill>
                <a:latin typeface="Century Gothic" panose="020B0502020202020204" pitchFamily="34" charset="0"/>
              </a:rPr>
              <a:t>What </a:t>
            </a:r>
            <a:r>
              <a:rPr lang="en-US" sz="4200" b="1" i="1" u="sng" dirty="0" smtClean="0">
                <a:solidFill>
                  <a:srgbClr val="005395"/>
                </a:solidFill>
                <a:latin typeface="Century Gothic" panose="020B0502020202020204" pitchFamily="34" charset="0"/>
              </a:rPr>
              <a:t>are</a:t>
            </a:r>
            <a:r>
              <a:rPr lang="en-US" sz="4200" b="1" u="sng" dirty="0" smtClean="0">
                <a:solidFill>
                  <a:srgbClr val="005395"/>
                </a:solidFill>
                <a:latin typeface="Century Gothic" panose="020B0502020202020204" pitchFamily="34" charset="0"/>
              </a:rPr>
              <a:t> State </a:t>
            </a:r>
            <a:r>
              <a:rPr lang="en-US" sz="4200" b="1" u="sng" dirty="0">
                <a:solidFill>
                  <a:srgbClr val="005395"/>
                </a:solidFill>
                <a:latin typeface="Century Gothic" panose="020B0502020202020204" pitchFamily="34" charset="0"/>
              </a:rPr>
              <a:t>D</a:t>
            </a:r>
            <a:r>
              <a:rPr lang="en-US" sz="4200" b="1" u="sng" dirty="0" smtClean="0">
                <a:solidFill>
                  <a:srgbClr val="005395"/>
                </a:solidFill>
                <a:latin typeface="Century Gothic" panose="020B0502020202020204" pitchFamily="34" charset="0"/>
              </a:rPr>
              <a:t>ocuments?</a:t>
            </a:r>
            <a:endParaRPr lang="en-US" sz="4200" b="1" u="sng" dirty="0">
              <a:solidFill>
                <a:srgbClr val="005395"/>
              </a:solidFill>
              <a:latin typeface="Century Gothic" panose="020B0502020202020204" pitchFamily="34" charset="0"/>
            </a:endParaRPr>
          </a:p>
        </p:txBody>
      </p:sp>
      <p:sp>
        <p:nvSpPr>
          <p:cNvPr id="3" name="Content Placeholder 2"/>
          <p:cNvSpPr>
            <a:spLocks noGrp="1"/>
          </p:cNvSpPr>
          <p:nvPr>
            <p:ph idx="1"/>
          </p:nvPr>
        </p:nvSpPr>
        <p:spPr>
          <a:xfrm>
            <a:off x="838200" y="1470454"/>
            <a:ext cx="10515600" cy="4706509"/>
          </a:xfrm>
        </p:spPr>
        <p:txBody>
          <a:bodyPr>
            <a:normAutofit fontScale="92500" lnSpcReduction="10000"/>
          </a:bodyPr>
          <a:lstStyle/>
          <a:p>
            <a:pPr marL="0" indent="0">
              <a:buNone/>
            </a:pPr>
            <a:r>
              <a:rPr lang="en-US" dirty="0">
                <a:latin typeface="Franklin Gothic Book" panose="020B0503020102020204" pitchFamily="34" charset="0"/>
              </a:rPr>
              <a:t>For the purpose of the State Library, documents are </a:t>
            </a:r>
            <a:r>
              <a:rPr lang="en-US" dirty="0" smtClean="0">
                <a:latin typeface="Franklin Gothic Book" panose="020B0503020102020204" pitchFamily="34" charset="0"/>
              </a:rPr>
              <a:t>defined as </a:t>
            </a:r>
            <a:r>
              <a:rPr lang="en-US" dirty="0">
                <a:latin typeface="Franklin Gothic Book" panose="020B0503020102020204" pitchFamily="34" charset="0"/>
              </a:rPr>
              <a:t>publications in </a:t>
            </a:r>
            <a:r>
              <a:rPr lang="en-US" b="1" i="1" dirty="0">
                <a:latin typeface="Franklin Gothic Book" panose="020B0503020102020204" pitchFamily="34" charset="0"/>
              </a:rPr>
              <a:t>print or electronic format </a:t>
            </a:r>
            <a:r>
              <a:rPr lang="en-US" dirty="0" smtClean="0">
                <a:latin typeface="Franklin Gothic Book" panose="020B0503020102020204" pitchFamily="34" charset="0"/>
              </a:rPr>
              <a:t>issued </a:t>
            </a:r>
            <a:r>
              <a:rPr lang="en-US" dirty="0">
                <a:latin typeface="Franklin Gothic Book" panose="020B0503020102020204" pitchFamily="34" charset="0"/>
              </a:rPr>
              <a:t>by </a:t>
            </a:r>
            <a:r>
              <a:rPr lang="en-US" dirty="0" smtClean="0">
                <a:latin typeface="Franklin Gothic Book" panose="020B0503020102020204" pitchFamily="34" charset="0"/>
              </a:rPr>
              <a:t>the State, </a:t>
            </a:r>
            <a:r>
              <a:rPr lang="en-US" dirty="0">
                <a:latin typeface="Franklin Gothic Book" panose="020B0503020102020204" pitchFamily="34" charset="0"/>
              </a:rPr>
              <a:t>agencies </a:t>
            </a:r>
            <a:r>
              <a:rPr lang="en-US" dirty="0" smtClean="0">
                <a:latin typeface="Franklin Gothic Book" panose="020B0503020102020204" pitchFamily="34" charset="0"/>
              </a:rPr>
              <a:t>or departments, or state-supported colleges </a:t>
            </a:r>
            <a:r>
              <a:rPr lang="en-US" dirty="0">
                <a:latin typeface="Franklin Gothic Book" panose="020B0503020102020204" pitchFamily="34" charset="0"/>
              </a:rPr>
              <a:t>which are intended for public use or general distribution. State government documents </a:t>
            </a:r>
            <a:r>
              <a:rPr lang="en-US" dirty="0" smtClean="0">
                <a:latin typeface="Franklin Gothic Book" panose="020B0503020102020204" pitchFamily="34" charset="0"/>
              </a:rPr>
              <a:t>include: </a:t>
            </a:r>
          </a:p>
          <a:p>
            <a:r>
              <a:rPr lang="en-US" dirty="0" smtClean="0">
                <a:latin typeface="Franklin Gothic Book" panose="020B0503020102020204" pitchFamily="34" charset="0"/>
              </a:rPr>
              <a:t>annual reports</a:t>
            </a:r>
          </a:p>
          <a:p>
            <a:r>
              <a:rPr lang="en-US" dirty="0" smtClean="0">
                <a:latin typeface="Franklin Gothic Book" panose="020B0503020102020204" pitchFamily="34" charset="0"/>
              </a:rPr>
              <a:t>agency newsletters</a:t>
            </a:r>
          </a:p>
          <a:p>
            <a:r>
              <a:rPr lang="en-US" dirty="0" smtClean="0">
                <a:latin typeface="Franklin Gothic Book" panose="020B0503020102020204" pitchFamily="34" charset="0"/>
              </a:rPr>
              <a:t>maps</a:t>
            </a:r>
          </a:p>
          <a:p>
            <a:r>
              <a:rPr lang="en-US" dirty="0" smtClean="0">
                <a:latin typeface="Franklin Gothic Book" panose="020B0503020102020204" pitchFamily="34" charset="0"/>
              </a:rPr>
              <a:t>research papers </a:t>
            </a:r>
          </a:p>
          <a:p>
            <a:r>
              <a:rPr lang="en-US" dirty="0" smtClean="0">
                <a:latin typeface="Franklin Gothic Book" panose="020B0503020102020204" pitchFamily="34" charset="0"/>
              </a:rPr>
              <a:t>books </a:t>
            </a:r>
          </a:p>
          <a:p>
            <a:r>
              <a:rPr lang="en-US" dirty="0" smtClean="0">
                <a:latin typeface="Franklin Gothic Book" panose="020B0503020102020204" pitchFamily="34" charset="0"/>
              </a:rPr>
              <a:t>public </a:t>
            </a:r>
            <a:r>
              <a:rPr lang="en-US" dirty="0">
                <a:latin typeface="Franklin Gothic Book" panose="020B0503020102020204" pitchFamily="34" charset="0"/>
              </a:rPr>
              <a:t>university </a:t>
            </a:r>
            <a:r>
              <a:rPr lang="en-US" dirty="0" smtClean="0">
                <a:latin typeface="Franklin Gothic Book" panose="020B0503020102020204" pitchFamily="34" charset="0"/>
              </a:rPr>
              <a:t>catalogs</a:t>
            </a:r>
          </a:p>
          <a:p>
            <a:r>
              <a:rPr lang="en-US" dirty="0" smtClean="0">
                <a:latin typeface="Franklin Gothic Book" panose="020B0503020102020204" pitchFamily="34" charset="0"/>
              </a:rPr>
              <a:t>pamphlets, directories, magazines and </a:t>
            </a:r>
            <a:r>
              <a:rPr lang="en-US" dirty="0">
                <a:latin typeface="Franklin Gothic Book" panose="020B0503020102020204" pitchFamily="34" charset="0"/>
              </a:rPr>
              <a:t>many other </a:t>
            </a:r>
            <a:r>
              <a:rPr lang="en-US" dirty="0" smtClean="0">
                <a:latin typeface="Franklin Gothic Book" panose="020B0503020102020204" pitchFamily="34" charset="0"/>
              </a:rPr>
              <a:t>items</a:t>
            </a:r>
            <a:endParaRPr lang="en-US" dirty="0">
              <a:latin typeface="Franklin Gothic Book" panose="020B0503020102020204" pitchFamily="34" charset="0"/>
            </a:endParaRPr>
          </a:p>
        </p:txBody>
      </p:sp>
      <p:sp>
        <p:nvSpPr>
          <p:cNvPr id="4" name="Rectangle 3"/>
          <p:cNvSpPr/>
          <p:nvPr/>
        </p:nvSpPr>
        <p:spPr>
          <a:xfrm>
            <a:off x="-6626" y="6654253"/>
            <a:ext cx="12192000" cy="45719"/>
          </a:xfrm>
          <a:prstGeom prst="rect">
            <a:avLst/>
          </a:prstGeom>
          <a:solidFill>
            <a:srgbClr val="CBB677"/>
          </a:solidFill>
          <a:ln w="9525" cmpd="sng">
            <a:solidFill>
              <a:srgbClr val="CBB6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5" name="Rectangle 4"/>
          <p:cNvSpPr/>
          <p:nvPr/>
        </p:nvSpPr>
        <p:spPr>
          <a:xfrm>
            <a:off x="0" y="6751320"/>
            <a:ext cx="12192000" cy="106680"/>
          </a:xfrm>
          <a:prstGeom prst="rect">
            <a:avLst/>
          </a:prstGeom>
          <a:solidFill>
            <a:srgbClr val="0053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Tree>
    <p:extLst>
      <p:ext uri="{BB962C8B-B14F-4D97-AF65-F5344CB8AC3E}">
        <p14:creationId xmlns:p14="http://schemas.microsoft.com/office/powerpoint/2010/main" val="39137272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b="1" u="sng" dirty="0" smtClean="0">
                <a:solidFill>
                  <a:srgbClr val="005395"/>
                </a:solidFill>
                <a:latin typeface="Century Gothic" panose="020B0502020202020204" pitchFamily="34" charset="0"/>
              </a:rPr>
              <a:t>Publications vs. Records: How to Identify</a:t>
            </a:r>
            <a:endParaRPr lang="en-US" sz="4200" b="1" u="sng" dirty="0">
              <a:solidFill>
                <a:srgbClr val="005395"/>
              </a:solidFill>
              <a:latin typeface="Century Gothic" panose="020B0502020202020204" pitchFamily="34" charset="0"/>
            </a:endParaRPr>
          </a:p>
        </p:txBody>
      </p:sp>
      <p:sp>
        <p:nvSpPr>
          <p:cNvPr id="3" name="Content Placeholder 2"/>
          <p:cNvSpPr>
            <a:spLocks noGrp="1"/>
          </p:cNvSpPr>
          <p:nvPr>
            <p:ph idx="1"/>
          </p:nvPr>
        </p:nvSpPr>
        <p:spPr/>
        <p:txBody>
          <a:bodyPr>
            <a:normAutofit lnSpcReduction="10000"/>
          </a:bodyPr>
          <a:lstStyle/>
          <a:p>
            <a:r>
              <a:rPr lang="en-US" dirty="0" smtClean="0">
                <a:latin typeface="Franklin Gothic Book" panose="020B0503020102020204" pitchFamily="34" charset="0"/>
              </a:rPr>
              <a:t>Publications are outward facing, published/created by agencies and intended for distribution to the public or General Assembly </a:t>
            </a:r>
            <a:endParaRPr lang="en-US" dirty="0">
              <a:latin typeface="Franklin Gothic Book" panose="020B0503020102020204" pitchFamily="34" charset="0"/>
            </a:endParaRPr>
          </a:p>
          <a:p>
            <a:r>
              <a:rPr lang="en-US" dirty="0" smtClean="0">
                <a:latin typeface="Franklin Gothic Book" panose="020B0503020102020204" pitchFamily="34" charset="0"/>
              </a:rPr>
              <a:t>SC Department of Archives and History collects agency records based on </a:t>
            </a:r>
            <a:r>
              <a:rPr lang="en-US" dirty="0" smtClean="0">
                <a:latin typeface="Franklin Gothic Book" panose="020B0503020102020204" pitchFamily="34" charset="0"/>
                <a:hlinkClick r:id="rId3"/>
              </a:rPr>
              <a:t>record retention schedules</a:t>
            </a:r>
            <a:r>
              <a:rPr lang="en-US" dirty="0" smtClean="0">
                <a:latin typeface="Franklin Gothic Book" panose="020B0503020102020204" pitchFamily="34" charset="0"/>
              </a:rPr>
              <a:t>. </a:t>
            </a:r>
            <a:r>
              <a:rPr lang="en-US" dirty="0">
                <a:latin typeface="Franklin Gothic Book" panose="020B0503020102020204" pitchFamily="34" charset="0"/>
              </a:rPr>
              <a:t>Record series are identifiable types of records: legislative files, legal opinions, correspondence, etc. Every </a:t>
            </a:r>
            <a:r>
              <a:rPr lang="en-US" dirty="0" smtClean="0">
                <a:latin typeface="Franklin Gothic Book" panose="020B0503020102020204" pitchFamily="34" charset="0"/>
              </a:rPr>
              <a:t>record series has </a:t>
            </a:r>
            <a:r>
              <a:rPr lang="en-US" dirty="0">
                <a:latin typeface="Franklin Gothic Book" panose="020B0503020102020204" pitchFamily="34" charset="0"/>
              </a:rPr>
              <a:t>a unique retention schedule found in the </a:t>
            </a:r>
            <a:r>
              <a:rPr lang="en-US" dirty="0">
                <a:latin typeface="Franklin Gothic Book" panose="020B0503020102020204" pitchFamily="34" charset="0"/>
                <a:hlinkClick r:id="rId4"/>
              </a:rPr>
              <a:t>Archives Summary Guide to State Records </a:t>
            </a:r>
            <a:r>
              <a:rPr lang="en-US" dirty="0" smtClean="0">
                <a:latin typeface="Franklin Gothic Book" panose="020B0503020102020204" pitchFamily="34" charset="0"/>
              </a:rPr>
              <a:t>. Record </a:t>
            </a:r>
            <a:r>
              <a:rPr lang="en-US" dirty="0">
                <a:latin typeface="Franklin Gothic Book" panose="020B0503020102020204" pitchFamily="34" charset="0"/>
              </a:rPr>
              <a:t>series and retention schedules are determined by a cooperative effort between the specific agency and the </a:t>
            </a:r>
            <a:r>
              <a:rPr lang="en-US" dirty="0" smtClean="0">
                <a:latin typeface="Franklin Gothic Book" panose="020B0503020102020204" pitchFamily="34" charset="0"/>
              </a:rPr>
              <a:t>Archives. </a:t>
            </a:r>
          </a:p>
          <a:p>
            <a:r>
              <a:rPr lang="en-US" dirty="0" smtClean="0">
                <a:latin typeface="Franklin Gothic Book" panose="020B0503020102020204" pitchFamily="34" charset="0"/>
              </a:rPr>
              <a:t>Some overlap in that Archives also collects state publications. We do not collect </a:t>
            </a:r>
            <a:r>
              <a:rPr lang="en-US" u="sng" dirty="0" smtClean="0">
                <a:latin typeface="Franklin Gothic Book" panose="020B0503020102020204" pitchFamily="34" charset="0"/>
              </a:rPr>
              <a:t>internal</a:t>
            </a:r>
            <a:r>
              <a:rPr lang="en-US" dirty="0" smtClean="0">
                <a:latin typeface="Franklin Gothic Book" panose="020B0503020102020204" pitchFamily="34" charset="0"/>
              </a:rPr>
              <a:t> agency records.</a:t>
            </a:r>
            <a:endParaRPr lang="en-US" dirty="0">
              <a:latin typeface="Franklin Gothic Book" panose="020B0503020102020204" pitchFamily="34" charset="0"/>
            </a:endParaRPr>
          </a:p>
        </p:txBody>
      </p:sp>
      <p:sp>
        <p:nvSpPr>
          <p:cNvPr id="4" name="Rectangle 3"/>
          <p:cNvSpPr/>
          <p:nvPr/>
        </p:nvSpPr>
        <p:spPr>
          <a:xfrm>
            <a:off x="-6626" y="6654253"/>
            <a:ext cx="12192000" cy="45719"/>
          </a:xfrm>
          <a:prstGeom prst="rect">
            <a:avLst/>
          </a:prstGeom>
          <a:solidFill>
            <a:srgbClr val="CBB677"/>
          </a:solidFill>
          <a:ln w="9525" cmpd="sng">
            <a:solidFill>
              <a:srgbClr val="CBB6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5" name="Rectangle 4"/>
          <p:cNvSpPr/>
          <p:nvPr/>
        </p:nvSpPr>
        <p:spPr>
          <a:xfrm>
            <a:off x="0" y="6751320"/>
            <a:ext cx="12192000" cy="106680"/>
          </a:xfrm>
          <a:prstGeom prst="rect">
            <a:avLst/>
          </a:prstGeom>
          <a:solidFill>
            <a:srgbClr val="0053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Tree>
    <p:extLst>
      <p:ext uri="{BB962C8B-B14F-4D97-AF65-F5344CB8AC3E}">
        <p14:creationId xmlns:p14="http://schemas.microsoft.com/office/powerpoint/2010/main" val="1417303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b="1" u="sng" dirty="0" smtClean="0">
                <a:solidFill>
                  <a:srgbClr val="005395"/>
                </a:solidFill>
                <a:latin typeface="Century Gothic" panose="020B0502020202020204" pitchFamily="34" charset="0"/>
              </a:rPr>
              <a:t>Why Do </a:t>
            </a:r>
            <a:r>
              <a:rPr lang="en-US" sz="4200" b="1" u="sng" dirty="0">
                <a:solidFill>
                  <a:srgbClr val="005395"/>
                </a:solidFill>
                <a:latin typeface="Century Gothic" panose="020B0502020202020204" pitchFamily="34" charset="0"/>
              </a:rPr>
              <a:t>W</a:t>
            </a:r>
            <a:r>
              <a:rPr lang="en-US" sz="4200" b="1" u="sng" dirty="0" smtClean="0">
                <a:solidFill>
                  <a:srgbClr val="005395"/>
                </a:solidFill>
                <a:latin typeface="Century Gothic" panose="020B0502020202020204" pitchFamily="34" charset="0"/>
              </a:rPr>
              <a:t>e </a:t>
            </a:r>
            <a:r>
              <a:rPr lang="en-US" sz="4200" b="1" u="sng" dirty="0">
                <a:solidFill>
                  <a:srgbClr val="005395"/>
                </a:solidFill>
                <a:latin typeface="Century Gothic" panose="020B0502020202020204" pitchFamily="34" charset="0"/>
              </a:rPr>
              <a:t>C</a:t>
            </a:r>
            <a:r>
              <a:rPr lang="en-US" sz="4200" b="1" u="sng" dirty="0" smtClean="0">
                <a:solidFill>
                  <a:srgbClr val="005395"/>
                </a:solidFill>
                <a:latin typeface="Century Gothic" panose="020B0502020202020204" pitchFamily="34" charset="0"/>
              </a:rPr>
              <a:t>ollect </a:t>
            </a:r>
            <a:r>
              <a:rPr lang="en-US" sz="4200" b="1" u="sng" dirty="0">
                <a:solidFill>
                  <a:srgbClr val="005395"/>
                </a:solidFill>
                <a:latin typeface="Century Gothic" panose="020B0502020202020204" pitchFamily="34" charset="0"/>
              </a:rPr>
              <a:t>S</a:t>
            </a:r>
            <a:r>
              <a:rPr lang="en-US" sz="4200" b="1" u="sng" dirty="0" smtClean="0">
                <a:solidFill>
                  <a:srgbClr val="005395"/>
                </a:solidFill>
                <a:latin typeface="Century Gothic" panose="020B0502020202020204" pitchFamily="34" charset="0"/>
              </a:rPr>
              <a:t>tate Documents?</a:t>
            </a:r>
            <a:endParaRPr lang="en-US" sz="4200" b="1" u="sng" dirty="0">
              <a:solidFill>
                <a:srgbClr val="005395"/>
              </a:solidFill>
              <a:latin typeface="Century Gothic" panose="020B0502020202020204" pitchFamily="34" charset="0"/>
            </a:endParaRPr>
          </a:p>
        </p:txBody>
      </p:sp>
      <p:sp>
        <p:nvSpPr>
          <p:cNvPr id="3" name="Content Placeholder 2"/>
          <p:cNvSpPr>
            <a:spLocks noGrp="1"/>
          </p:cNvSpPr>
          <p:nvPr>
            <p:ph idx="1"/>
          </p:nvPr>
        </p:nvSpPr>
        <p:spPr>
          <a:xfrm>
            <a:off x="838200" y="1690688"/>
            <a:ext cx="10515600" cy="4351338"/>
          </a:xfrm>
        </p:spPr>
        <p:txBody>
          <a:bodyPr>
            <a:normAutofit lnSpcReduction="10000"/>
          </a:bodyPr>
          <a:lstStyle/>
          <a:p>
            <a:r>
              <a:rPr lang="en-US" dirty="0" smtClean="0">
                <a:latin typeface="Franklin Gothic Book" panose="020B0503020102020204" pitchFamily="34" charset="0"/>
              </a:rPr>
              <a:t>Legal, historical, and informational purposes </a:t>
            </a:r>
          </a:p>
          <a:p>
            <a:r>
              <a:rPr lang="en-US" dirty="0" smtClean="0">
                <a:latin typeface="Franklin Gothic Book" panose="020B0503020102020204" pitchFamily="34" charset="0"/>
              </a:rPr>
              <a:t>State law established a State Documents Depository with the South Carolina State Library as the Main Collection and Distribution Point</a:t>
            </a:r>
          </a:p>
          <a:p>
            <a:r>
              <a:rPr lang="en-US" dirty="0">
                <a:latin typeface="Franklin Gothic Book" panose="020B0503020102020204" pitchFamily="34" charset="0"/>
              </a:rPr>
              <a:t>Documents provide a historical record of the agency, the work it does, and the employees who serve the </a:t>
            </a:r>
            <a:r>
              <a:rPr lang="en-US" dirty="0" smtClean="0">
                <a:latin typeface="Franklin Gothic Book" panose="020B0503020102020204" pitchFamily="34" charset="0"/>
              </a:rPr>
              <a:t>State</a:t>
            </a:r>
          </a:p>
          <a:p>
            <a:r>
              <a:rPr lang="en-US" dirty="0" smtClean="0">
                <a:latin typeface="Franklin Gothic Book" panose="020B0503020102020204" pitchFamily="34" charset="0"/>
              </a:rPr>
              <a:t>Research </a:t>
            </a:r>
            <a:r>
              <a:rPr lang="en-US" dirty="0">
                <a:latin typeface="Franklin Gothic Book" panose="020B0503020102020204" pitchFamily="34" charset="0"/>
              </a:rPr>
              <a:t>purposes: meeting the information needs of </a:t>
            </a:r>
            <a:r>
              <a:rPr lang="en-US" dirty="0" smtClean="0">
                <a:latin typeface="Franklin Gothic Book" panose="020B0503020102020204" pitchFamily="34" charset="0"/>
              </a:rPr>
              <a:t>government and government employees, </a:t>
            </a:r>
            <a:r>
              <a:rPr lang="en-US" dirty="0">
                <a:latin typeface="Franklin Gothic Book" panose="020B0503020102020204" pitchFamily="34" charset="0"/>
              </a:rPr>
              <a:t>other libraries, and the general </a:t>
            </a:r>
            <a:r>
              <a:rPr lang="en-US" dirty="0" smtClean="0">
                <a:latin typeface="Franklin Gothic Book" panose="020B0503020102020204" pitchFamily="34" charset="0"/>
              </a:rPr>
              <a:t>public</a:t>
            </a:r>
          </a:p>
          <a:p>
            <a:r>
              <a:rPr lang="en-US" dirty="0">
                <a:latin typeface="Franklin Gothic Book" panose="020B0503020102020204" pitchFamily="34" charset="0"/>
              </a:rPr>
              <a:t>To fulfil our </a:t>
            </a:r>
            <a:r>
              <a:rPr lang="en-US" dirty="0" smtClean="0">
                <a:latin typeface="Franklin Gothic Book" panose="020B0503020102020204" pitchFamily="34" charset="0"/>
              </a:rPr>
              <a:t>mission </a:t>
            </a:r>
            <a:r>
              <a:rPr lang="en-US" dirty="0">
                <a:latin typeface="Franklin Gothic Book" panose="020B0503020102020204" pitchFamily="34" charset="0"/>
              </a:rPr>
              <a:t>to identify public documents, </a:t>
            </a:r>
            <a:r>
              <a:rPr lang="en-US" dirty="0" smtClean="0">
                <a:latin typeface="Franklin Gothic Book" panose="020B0503020102020204" pitchFamily="34" charset="0"/>
              </a:rPr>
              <a:t>organize them, preserve </a:t>
            </a:r>
            <a:r>
              <a:rPr lang="en-US" dirty="0">
                <a:latin typeface="Franklin Gothic Book" panose="020B0503020102020204" pitchFamily="34" charset="0"/>
              </a:rPr>
              <a:t>them, and make them </a:t>
            </a:r>
            <a:r>
              <a:rPr lang="en-US" dirty="0" smtClean="0">
                <a:latin typeface="Franklin Gothic Book" panose="020B0503020102020204" pitchFamily="34" charset="0"/>
              </a:rPr>
              <a:t>obtainable</a:t>
            </a:r>
            <a:endParaRPr lang="en-US" dirty="0">
              <a:latin typeface="Franklin Gothic Book" panose="020B0503020102020204" pitchFamily="34" charset="0"/>
            </a:endParaRPr>
          </a:p>
          <a:p>
            <a:endParaRPr lang="en-US" dirty="0" smtClean="0">
              <a:latin typeface="Franklin Gothic Book" panose="020B0503020102020204" pitchFamily="34" charset="0"/>
            </a:endParaRPr>
          </a:p>
          <a:p>
            <a:endParaRPr lang="en-US" dirty="0" smtClean="0">
              <a:latin typeface="Franklin Gothic Book" panose="020B0503020102020204" pitchFamily="34" charset="0"/>
            </a:endParaRPr>
          </a:p>
          <a:p>
            <a:endParaRPr lang="en-US" dirty="0">
              <a:latin typeface="Franklin Gothic Book" panose="020B0503020102020204" pitchFamily="34" charset="0"/>
            </a:endParaRPr>
          </a:p>
          <a:p>
            <a:endParaRPr lang="en-US" dirty="0">
              <a:latin typeface="Franklin Gothic Book" panose="020B0503020102020204" pitchFamily="34" charset="0"/>
            </a:endParaRPr>
          </a:p>
        </p:txBody>
      </p:sp>
      <p:sp>
        <p:nvSpPr>
          <p:cNvPr id="4" name="Rectangle 3"/>
          <p:cNvSpPr/>
          <p:nvPr/>
        </p:nvSpPr>
        <p:spPr>
          <a:xfrm>
            <a:off x="-6626" y="6654253"/>
            <a:ext cx="12192000" cy="45719"/>
          </a:xfrm>
          <a:prstGeom prst="rect">
            <a:avLst/>
          </a:prstGeom>
          <a:solidFill>
            <a:srgbClr val="CBB677"/>
          </a:solidFill>
          <a:ln w="9525" cmpd="sng">
            <a:solidFill>
              <a:srgbClr val="CBB6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5" name="Rectangle 4"/>
          <p:cNvSpPr/>
          <p:nvPr/>
        </p:nvSpPr>
        <p:spPr>
          <a:xfrm>
            <a:off x="0" y="6751320"/>
            <a:ext cx="12192000" cy="106680"/>
          </a:xfrm>
          <a:prstGeom prst="rect">
            <a:avLst/>
          </a:prstGeom>
          <a:solidFill>
            <a:srgbClr val="0053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Tree>
    <p:extLst>
      <p:ext uri="{BB962C8B-B14F-4D97-AF65-F5344CB8AC3E}">
        <p14:creationId xmlns:p14="http://schemas.microsoft.com/office/powerpoint/2010/main" val="31629060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6969</TotalTime>
  <Words>1550</Words>
  <Application>Microsoft Office PowerPoint</Application>
  <PresentationFormat>Widescreen</PresentationFormat>
  <Paragraphs>153</Paragraphs>
  <Slides>23</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Century Gothic</vt:lpstr>
      <vt:lpstr>Courier New</vt:lpstr>
      <vt:lpstr>Franklin Gothic Book</vt:lpstr>
      <vt:lpstr>Office Theme</vt:lpstr>
      <vt:lpstr>South Carolina State Library</vt:lpstr>
      <vt:lpstr>PowerPoint Presentation</vt:lpstr>
      <vt:lpstr>PowerPoint Presentation</vt:lpstr>
      <vt:lpstr>  South Carolina     State Documents   Depository</vt:lpstr>
      <vt:lpstr>60-2-10, 20, 30</vt:lpstr>
      <vt:lpstr>South Carolina State Documents Depository System</vt:lpstr>
      <vt:lpstr>What are State Documents?</vt:lpstr>
      <vt:lpstr>Publications vs. Records: How to Identify</vt:lpstr>
      <vt:lpstr>Why Do We Collect State Documents?</vt:lpstr>
      <vt:lpstr>South Carolina State Documents Depository: Print and Digital Collections</vt:lpstr>
      <vt:lpstr>Print Collection</vt:lpstr>
      <vt:lpstr>Digital Collection</vt:lpstr>
      <vt:lpstr> How do We Obtain State Documents? </vt:lpstr>
      <vt:lpstr>When/How to Send Us Your Documents</vt:lpstr>
      <vt:lpstr>Exceptions to the “15 Copies” Rule</vt:lpstr>
      <vt:lpstr>If You Post It or Print It, We Get It!</vt:lpstr>
      <vt:lpstr>PowerPoint Presentation</vt:lpstr>
      <vt:lpstr> Notable State Documents Awards Program</vt:lpstr>
      <vt:lpstr>FAQs</vt:lpstr>
      <vt:lpstr>FAQs</vt:lpstr>
      <vt:lpstr>FAQs</vt:lpstr>
      <vt:lpstr>FAQs</vt:lpstr>
      <vt:lpstr>PowerPoint Presentation</vt:lpstr>
    </vt:vector>
  </TitlesOfParts>
  <Company>SC State Library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South Carolina State Documents Depository</dc:title>
  <dc:creator>Sheila Dorsey</dc:creator>
  <cp:lastModifiedBy>Curtis Rogers</cp:lastModifiedBy>
  <cp:revision>283</cp:revision>
  <cp:lastPrinted>2019-04-24T13:31:47Z</cp:lastPrinted>
  <dcterms:created xsi:type="dcterms:W3CDTF">2018-05-11T16:31:51Z</dcterms:created>
  <dcterms:modified xsi:type="dcterms:W3CDTF">2020-11-19T19:18:03Z</dcterms:modified>
</cp:coreProperties>
</file>